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1"/>
  </p:notesMasterIdLst>
  <p:handoutMasterIdLst>
    <p:handoutMasterId r:id="rId12"/>
  </p:handoutMasterIdLst>
  <p:sldIdLst>
    <p:sldId id="260" r:id="rId5"/>
    <p:sldId id="261" r:id="rId6"/>
    <p:sldId id="265" r:id="rId7"/>
    <p:sldId id="264" r:id="rId8"/>
    <p:sldId id="266" r:id="rId9"/>
    <p:sldId id="25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41" autoAdjust="0"/>
  </p:normalViewPr>
  <p:slideViewPr>
    <p:cSldViewPr snapToGrid="0">
      <p:cViewPr varScale="1">
        <p:scale>
          <a:sx n="108" d="100"/>
          <a:sy n="108" d="100"/>
        </p:scale>
        <p:origin x="6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EEDF6A2-BB80-8703-2727-B310DA0BDF8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E893F6-79ED-61F7-F682-2268A8D0252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C7001-F1B1-417B-B995-1539F81555A8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2D4CA5-6EFF-12A4-94B5-FC5838874E7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6EEE2C-D3DF-E3FF-C10D-8969F7157F6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8FA114-5E27-4545-ABED-F8B7A07A4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1373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84B9F-72A3-4105-97CD-CDEEACD23BB8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72A06-E444-468F-A1FE-034656247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290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A9E66-29C7-6CD9-E2CB-226B6FD6B0C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28933" y="5551842"/>
            <a:ext cx="4809067" cy="523356"/>
          </a:xfrm>
        </p:spPr>
        <p:txBody>
          <a:bodyPr anchor="b">
            <a:normAutofit/>
          </a:bodyPr>
          <a:lstStyle>
            <a:lvl1pPr algn="l"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1D4A21-9D06-836E-1E3D-32DDE73BCD7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128933" y="6085150"/>
            <a:ext cx="4809067" cy="630492"/>
          </a:xfrm>
        </p:spPr>
        <p:txBody>
          <a:bodyPr/>
          <a:lstStyle>
            <a:lvl1pPr marL="0" indent="0" algn="l">
              <a:buNone/>
              <a:defRPr sz="2400" b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Date</a:t>
            </a:r>
          </a:p>
        </p:txBody>
      </p:sp>
      <p:pic>
        <p:nvPicPr>
          <p:cNvPr id="7" name="Picture 6" descr="Shape&#10;&#10;Description automatically generated">
            <a:extLst>
              <a:ext uri="{FF2B5EF4-FFF2-40B4-BE49-F238E27FC236}">
                <a16:creationId xmlns:a16="http://schemas.microsoft.com/office/drawing/2014/main" id="{36E92A4B-A138-5627-5CEB-966B5C6CAC0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15642"/>
            <a:ext cx="12192000" cy="142358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918FEAC-CC19-0F0E-1932-2246FF375067}"/>
              </a:ext>
            </a:extLst>
          </p:cNvPr>
          <p:cNvCxnSpPr>
            <a:cxnSpLocks/>
          </p:cNvCxnSpPr>
          <p:nvPr userDrawn="1"/>
        </p:nvCxnSpPr>
        <p:spPr>
          <a:xfrm>
            <a:off x="7017173" y="5721760"/>
            <a:ext cx="0" cy="678636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Text&#10;&#10;Description automatically generated">
            <a:extLst>
              <a:ext uri="{FF2B5EF4-FFF2-40B4-BE49-F238E27FC236}">
                <a16:creationId xmlns:a16="http://schemas.microsoft.com/office/drawing/2014/main" id="{BD331220-C1F0-A54A-B2DF-2043FB8210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1039" y="2808510"/>
            <a:ext cx="3169922" cy="9144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B5E087D8-E41B-D3E0-094F-3073B734628E}"/>
              </a:ext>
            </a:extLst>
          </p:cNvPr>
          <p:cNvSpPr/>
          <p:nvPr userDrawn="1"/>
        </p:nvSpPr>
        <p:spPr>
          <a:xfrm>
            <a:off x="3691473" y="2311199"/>
            <a:ext cx="4809053" cy="1946487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453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5A90CF6-054C-B755-5D6F-C0ACCE8599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ECEF5D-2042-4232-9FE6-B278772C55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D539FFA4-253A-F3DA-681D-E43E23AEA77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5653548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1997E13-EB60-2D54-0F6A-A39CDDA40A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6363" y="6483043"/>
            <a:ext cx="2430947" cy="13716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DAF3512-2C65-262D-5580-25678A207B94}"/>
              </a:ext>
            </a:extLst>
          </p:cNvPr>
          <p:cNvCxnSpPr>
            <a:cxnSpLocks/>
          </p:cNvCxnSpPr>
          <p:nvPr userDrawn="1"/>
        </p:nvCxnSpPr>
        <p:spPr>
          <a:xfrm>
            <a:off x="10832089" y="6356350"/>
            <a:ext cx="0" cy="50165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>
            <a:extLst>
              <a:ext uri="{FF2B5EF4-FFF2-40B4-BE49-F238E27FC236}">
                <a16:creationId xmlns:a16="http://schemas.microsoft.com/office/drawing/2014/main" id="{5E491805-8639-9C83-0361-8F53F6D59A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0001" y="1110115"/>
            <a:ext cx="5259388" cy="372294"/>
          </a:xfrm>
        </p:spPr>
        <p:txBody>
          <a:bodyPr anchor="b">
            <a:normAutofit/>
          </a:bodyPr>
          <a:lstStyle>
            <a:lvl1pPr>
              <a:defRPr sz="2000" b="1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AGENDA TITLE HERE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ACA1CE85-29BE-8734-E1B4-39CCC0CAAA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0000" y="1618934"/>
            <a:ext cx="5259387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27418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ynamic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0015350-FC75-1F60-56AC-AD95FE9E2F8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3429000"/>
            <a:ext cx="12185650" cy="3429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603A89-EEEB-EB5A-E52C-ABDE37FD0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0" y="457200"/>
            <a:ext cx="7315200" cy="1322439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64A224-A43A-C550-D9DC-28DCDBCE7D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438400" y="1918519"/>
            <a:ext cx="7315200" cy="577645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B88655F-E69C-5F85-4E7A-400E0C772F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ECEF5D-2042-4232-9FE6-B278772C55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99D83973-7CD3-DD1E-3E44-82FC648B5D46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4490602" y="3141407"/>
            <a:ext cx="3204446" cy="29801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1FC5D6E5-62B7-7278-C023-9D384E0C6AD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12467" y="3141407"/>
            <a:ext cx="3117850" cy="2980198"/>
          </a:xfrm>
          <a:solidFill>
            <a:schemeClr val="accent2"/>
          </a:solidFill>
          <a:ln>
            <a:noFill/>
          </a:ln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08EB8C22-6119-BAAB-6E42-D150EE775DA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55333" y="3141407"/>
            <a:ext cx="3117850" cy="2980198"/>
          </a:xfrm>
          <a:solidFill>
            <a:schemeClr val="accent2"/>
          </a:solidFill>
          <a:ln>
            <a:noFill/>
          </a:ln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037E34C-7D18-809E-7229-9E3FB44C8B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6363" y="6483043"/>
            <a:ext cx="2430947" cy="137160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A73F3E6-89A9-80EA-DB55-B0B07F2377B8}"/>
              </a:ext>
            </a:extLst>
          </p:cNvPr>
          <p:cNvCxnSpPr>
            <a:cxnSpLocks/>
          </p:cNvCxnSpPr>
          <p:nvPr userDrawn="1"/>
        </p:nvCxnSpPr>
        <p:spPr>
          <a:xfrm>
            <a:off x="10832089" y="6356350"/>
            <a:ext cx="0" cy="50165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1608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4DC294C-3895-98C6-3AEF-24979FE23C3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1507067"/>
            <a:ext cx="12185650" cy="38324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06952E-1A3D-4F4E-18D6-49A3F9167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009" y="1996942"/>
            <a:ext cx="5496198" cy="2852737"/>
          </a:xfrm>
        </p:spPr>
        <p:txBody>
          <a:bodyPr anchor="ctr">
            <a:normAutofit/>
          </a:bodyPr>
          <a:lstStyle>
            <a:lvl1pPr algn="l"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6" descr="Shape&#10;&#10;Description automatically generated">
            <a:extLst>
              <a:ext uri="{FF2B5EF4-FFF2-40B4-BE49-F238E27FC236}">
                <a16:creationId xmlns:a16="http://schemas.microsoft.com/office/drawing/2014/main" id="{6BA300D7-4673-76F6-A9D2-91928F390A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" y="5339556"/>
            <a:ext cx="12192000" cy="142358"/>
          </a:xfrm>
          <a:prstGeom prst="rect">
            <a:avLst/>
          </a:prstGeom>
        </p:spPr>
      </p:pic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44A5E84D-7F78-40B0-4A3F-DEC7D40A124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9462" y="3063590"/>
            <a:ext cx="2533507" cy="730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589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add Picture Backgroun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16AA0118-2034-0525-FDD8-37D1E79D0CD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5464629"/>
            <a:ext cx="12185650" cy="13816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5E087D8-E41B-D3E0-094F-3073B734628E}"/>
              </a:ext>
            </a:extLst>
          </p:cNvPr>
          <p:cNvSpPr/>
          <p:nvPr userDrawn="1"/>
        </p:nvSpPr>
        <p:spPr>
          <a:xfrm>
            <a:off x="3691473" y="1810456"/>
            <a:ext cx="4809053" cy="1946487"/>
          </a:xfrm>
          <a:prstGeom prst="rect">
            <a:avLst/>
          </a:prstGeom>
          <a:solidFill>
            <a:srgbClr val="FFFFFF">
              <a:alpha val="80000"/>
            </a:srgbClr>
          </a:solidFill>
          <a:ln w="1905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AA9E66-29C7-6CD9-E2CB-226B6FD6B0C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28933" y="5877004"/>
            <a:ext cx="4809067" cy="523356"/>
          </a:xfrm>
        </p:spPr>
        <p:txBody>
          <a:bodyPr anchor="b">
            <a:noAutofit/>
          </a:bodyPr>
          <a:lstStyle>
            <a:lvl1pPr algn="l"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1D4A21-9D06-836E-1E3D-32DDE73BCD7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128933" y="6400800"/>
            <a:ext cx="4809067" cy="445474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Date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918FEAC-CC19-0F0E-1932-2246FF375067}"/>
              </a:ext>
            </a:extLst>
          </p:cNvPr>
          <p:cNvCxnSpPr>
            <a:cxnSpLocks/>
          </p:cNvCxnSpPr>
          <p:nvPr userDrawn="1"/>
        </p:nvCxnSpPr>
        <p:spPr>
          <a:xfrm>
            <a:off x="7017173" y="6019800"/>
            <a:ext cx="0" cy="68580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Text&#10;&#10;Description automatically generated">
            <a:extLst>
              <a:ext uri="{FF2B5EF4-FFF2-40B4-BE49-F238E27FC236}">
                <a16:creationId xmlns:a16="http://schemas.microsoft.com/office/drawing/2014/main" id="{BD331220-C1F0-A54A-B2DF-2043FB8210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1039" y="2307767"/>
            <a:ext cx="3169922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60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4DC294C-3895-98C6-3AEF-24979FE23C3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1507067"/>
            <a:ext cx="12185650" cy="38324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06952E-1A3D-4F4E-18D6-49A3F9167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008" y="1996942"/>
            <a:ext cx="8671983" cy="2852737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6" descr="Shape&#10;&#10;Description automatically generated">
            <a:extLst>
              <a:ext uri="{FF2B5EF4-FFF2-40B4-BE49-F238E27FC236}">
                <a16:creationId xmlns:a16="http://schemas.microsoft.com/office/drawing/2014/main" id="{6BA300D7-4673-76F6-A9D2-91928F390A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" y="5339556"/>
            <a:ext cx="12192000" cy="142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654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AC09E-F118-8497-D66B-70ACA8681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FDB00-0270-AACA-29F4-C78794F88E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596758-2148-DDD9-B9DC-5561EF12B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958459E-CF1B-4226-8F9F-83C3FF1A758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7453F90-7459-6F70-20E2-A4A37486CA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6363" y="6492875"/>
            <a:ext cx="2430947" cy="13716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84F0F03-C582-6AF7-B198-F423E5A078C8}"/>
              </a:ext>
            </a:extLst>
          </p:cNvPr>
          <p:cNvCxnSpPr>
            <a:cxnSpLocks/>
          </p:cNvCxnSpPr>
          <p:nvPr userDrawn="1"/>
        </p:nvCxnSpPr>
        <p:spPr>
          <a:xfrm>
            <a:off x="10832089" y="6366182"/>
            <a:ext cx="0" cy="50165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6149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2B6D4-FDA1-0013-01E0-1822D8CDF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D1659-18ED-C280-D902-AA2956B4BD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7D5571-E024-A386-0676-84395E2791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306417-0A11-CC55-7CFF-858020CFD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E9841E6-D37F-4C61-9EA7-BBA570BBB06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7FC8B95-FF62-6762-7EC6-35B42CC0B8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6363" y="6492875"/>
            <a:ext cx="2430947" cy="13716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E030D9B-E000-5D78-F5DC-B04BBAF215A1}"/>
              </a:ext>
            </a:extLst>
          </p:cNvPr>
          <p:cNvCxnSpPr>
            <a:cxnSpLocks/>
          </p:cNvCxnSpPr>
          <p:nvPr userDrawn="1"/>
        </p:nvCxnSpPr>
        <p:spPr>
          <a:xfrm>
            <a:off x="10832089" y="6366182"/>
            <a:ext cx="0" cy="50165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4250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29F90-F4E8-5863-07A9-C02AF961A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2207FA-688E-1343-5A60-048F5BDC058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545394-9753-2196-EF0D-353F44071A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E1E870-C3D3-D81E-AAD0-63CF2C72DA2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F1DAA4-AFF9-AA0A-14E4-13B696E652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5DE7D5D-274D-5503-FD0E-B35E139FF2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6363" y="6492875"/>
            <a:ext cx="2430947" cy="13716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AD7DDB0-9334-075C-CCFE-F4C368265D19}"/>
              </a:ext>
            </a:extLst>
          </p:cNvPr>
          <p:cNvCxnSpPr>
            <a:cxnSpLocks/>
          </p:cNvCxnSpPr>
          <p:nvPr userDrawn="1"/>
        </p:nvCxnSpPr>
        <p:spPr>
          <a:xfrm>
            <a:off x="10832089" y="6366182"/>
            <a:ext cx="0" cy="50165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124DF34F-573D-7F7E-8298-9700761B7D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ECEF5D-2042-4232-9FE6-B278772C55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618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DCD65-89A1-84E4-1D43-0272C122B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F1ACF1D-DA24-5E83-48DC-CE8EBAD886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6363" y="6492875"/>
            <a:ext cx="2430947" cy="13716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83A24D8-F52E-8182-8EFF-5ACB9E7DDE04}"/>
              </a:ext>
            </a:extLst>
          </p:cNvPr>
          <p:cNvCxnSpPr>
            <a:cxnSpLocks/>
          </p:cNvCxnSpPr>
          <p:nvPr userDrawn="1"/>
        </p:nvCxnSpPr>
        <p:spPr>
          <a:xfrm>
            <a:off x="10832089" y="6366182"/>
            <a:ext cx="0" cy="50165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0C36C28-AF6A-F65F-581E-D9E234E03F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841E6-D37F-4C61-9EA7-BBA570BBB0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948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9F80D5D9-5244-EE1D-AF93-5BA17D17A2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22" y="157307"/>
            <a:ext cx="2903914" cy="837667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19BEF3ED-CFDA-397B-5556-C6DBEDE23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662" y="279444"/>
            <a:ext cx="8096596" cy="71553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C15A6CF6-FEB4-561A-A3CC-757CC4C2E5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3548" y="1590675"/>
            <a:ext cx="2701435" cy="194223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DB0A64C2-E4CE-F0A2-DBA3-8999EBAB861D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683037" y="1590675"/>
            <a:ext cx="2701435" cy="194223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3DE893B6-BF1F-D536-0F4D-0650758F4749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8457017" y="1590675"/>
            <a:ext cx="2701435" cy="194223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0F76200-2A3C-3A72-114C-3F19DB93C79F}"/>
              </a:ext>
            </a:extLst>
          </p:cNvPr>
          <p:cNvSpPr txBox="1"/>
          <p:nvPr userDrawn="1"/>
        </p:nvSpPr>
        <p:spPr>
          <a:xfrm>
            <a:off x="1033548" y="3532909"/>
            <a:ext cx="270143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Text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E70B179-BE5E-9B2F-56E7-6944D23E3071}"/>
              </a:ext>
            </a:extLst>
          </p:cNvPr>
          <p:cNvSpPr txBox="1"/>
          <p:nvPr userDrawn="1"/>
        </p:nvSpPr>
        <p:spPr>
          <a:xfrm>
            <a:off x="4683036" y="3532909"/>
            <a:ext cx="270143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Text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5C12CFF-9D9A-AF70-0B50-7386CF6C5B28}"/>
              </a:ext>
            </a:extLst>
          </p:cNvPr>
          <p:cNvSpPr txBox="1"/>
          <p:nvPr userDrawn="1"/>
        </p:nvSpPr>
        <p:spPr>
          <a:xfrm>
            <a:off x="8457017" y="3532909"/>
            <a:ext cx="270143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Text</a:t>
            </a:r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C45464B5-CADF-D195-D5FF-78CF33BF3E74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1033548" y="4296208"/>
            <a:ext cx="2701435" cy="194223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64F1195D-A3E5-E21E-0028-0B98D005B764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683037" y="4296208"/>
            <a:ext cx="2701435" cy="194223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2F261A81-FF70-0D4E-F98E-9AF3C1C6B22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457017" y="4296208"/>
            <a:ext cx="2701435" cy="194223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6207181-6172-164C-E90A-7971C2CE118F}"/>
              </a:ext>
            </a:extLst>
          </p:cNvPr>
          <p:cNvSpPr txBox="1"/>
          <p:nvPr userDrawn="1"/>
        </p:nvSpPr>
        <p:spPr>
          <a:xfrm>
            <a:off x="1033548" y="6238442"/>
            <a:ext cx="270143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Text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2308E4C-2C5B-3C9C-59DB-8B78EACC3BFE}"/>
              </a:ext>
            </a:extLst>
          </p:cNvPr>
          <p:cNvSpPr txBox="1"/>
          <p:nvPr userDrawn="1"/>
        </p:nvSpPr>
        <p:spPr>
          <a:xfrm>
            <a:off x="4683036" y="6238442"/>
            <a:ext cx="270143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Text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63A4582-A3E5-197A-CEB6-9196B0E0E81C}"/>
              </a:ext>
            </a:extLst>
          </p:cNvPr>
          <p:cNvSpPr txBox="1"/>
          <p:nvPr userDrawn="1"/>
        </p:nvSpPr>
        <p:spPr>
          <a:xfrm>
            <a:off x="8457017" y="6238442"/>
            <a:ext cx="270143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4008104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09EC0B-1EF2-0CEB-607A-99DDAA1C5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E9841E6-D37F-4C61-9EA7-BBA570BB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8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897354-67D4-CDAE-B453-FDA0A321C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73E857-D6D5-8A94-2FD4-D2BA8A7089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813059A3-EB37-3070-AD9B-8F5D7D2CBB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2"/>
                </a:solidFill>
              </a:defRPr>
            </a:lvl1pPr>
          </a:lstStyle>
          <a:p>
            <a:fld id="{A8ECEF5D-2042-4232-9FE6-B278772C55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076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1" r:id="rId2"/>
    <p:sldLayoutId id="2147483663" r:id="rId3"/>
    <p:sldLayoutId id="2147483662" r:id="rId4"/>
    <p:sldLayoutId id="2147483664" r:id="rId5"/>
    <p:sldLayoutId id="2147483665" r:id="rId6"/>
    <p:sldLayoutId id="2147483666" r:id="rId7"/>
    <p:sldLayoutId id="2147483673" r:id="rId8"/>
    <p:sldLayoutId id="2147483667" r:id="rId9"/>
    <p:sldLayoutId id="2147483668" r:id="rId10"/>
    <p:sldLayoutId id="2147483669" r:id="rId11"/>
    <p:sldLayoutId id="214748367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‒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events.esri.com/conference/sagList/?fa=Detail&amp;SID=7794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1D36C-206B-47DD-B941-AE8961167B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28933" y="5646198"/>
            <a:ext cx="4809067" cy="754162"/>
          </a:xfrm>
        </p:spPr>
        <p:txBody>
          <a:bodyPr/>
          <a:lstStyle/>
          <a:p>
            <a:r>
              <a:rPr lang="en-US" sz="2400" dirty="0"/>
              <a:t>MT Geospatial Information Advisory Council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8F3C75-0ACE-4A70-802B-9152209E1F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9/12/2024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68B6480-5E60-D542-3D62-2D2D97944266}"/>
              </a:ext>
            </a:extLst>
          </p:cNvPr>
          <p:cNvSpPr txBox="1">
            <a:spLocks/>
          </p:cNvSpPr>
          <p:nvPr/>
        </p:nvSpPr>
        <p:spPr>
          <a:xfrm>
            <a:off x="174101" y="5566300"/>
            <a:ext cx="6404251" cy="108491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600" dirty="0"/>
              <a:t>GIS Coordinator’s Report</a:t>
            </a:r>
          </a:p>
          <a:p>
            <a:r>
              <a:rPr lang="en-US" sz="2000" dirty="0"/>
              <a:t>Erin Fashoway, Montana GIS Coordinator</a:t>
            </a:r>
          </a:p>
        </p:txBody>
      </p:sp>
    </p:spTree>
    <p:extLst>
      <p:ext uri="{BB962C8B-B14F-4D97-AF65-F5344CB8AC3E}">
        <p14:creationId xmlns:p14="http://schemas.microsoft.com/office/powerpoint/2010/main" val="1089213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387C9-0992-4E70-BEF8-A04771F86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GIS Coordinator’s Report</a:t>
            </a:r>
          </a:p>
        </p:txBody>
      </p:sp>
    </p:spTree>
    <p:extLst>
      <p:ext uri="{BB962C8B-B14F-4D97-AF65-F5344CB8AC3E}">
        <p14:creationId xmlns:p14="http://schemas.microsoft.com/office/powerpoint/2010/main" val="183870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83AE8-0F2D-04E3-42D8-33A0B2B3C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Outreach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C548C-6A7B-D7F0-86D5-9E6D48D9E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Esri Annual User Conference</a:t>
            </a:r>
          </a:p>
          <a:p>
            <a:r>
              <a:rPr lang="en-US" dirty="0"/>
              <a:t>Montana Clerk &amp; Records / Election Administrators </a:t>
            </a:r>
          </a:p>
          <a:p>
            <a:r>
              <a:rPr lang="en-US" dirty="0"/>
              <a:t>MT Association of Counties</a:t>
            </a:r>
          </a:p>
          <a:p>
            <a:r>
              <a:rPr lang="en-US" dirty="0"/>
              <a:t>MT 9-1-1 Fall Conference (APCO/NENA)</a:t>
            </a:r>
          </a:p>
          <a:p>
            <a:r>
              <a:rPr lang="en-US" dirty="0"/>
              <a:t>National States Geographic Information Council Annual Conference (NSGIC)</a:t>
            </a:r>
          </a:p>
          <a:p>
            <a:r>
              <a:rPr lang="en-US" dirty="0"/>
              <a:t>MARLS Fall Meeting (?)</a:t>
            </a:r>
          </a:p>
          <a:p>
            <a:r>
              <a:rPr lang="en-US" dirty="0"/>
              <a:t>MT League of Cities &amp; Towns</a:t>
            </a:r>
          </a:p>
          <a:p>
            <a:r>
              <a:rPr lang="en-US" dirty="0"/>
              <a:t>MT Association of Planners (MAP)</a:t>
            </a:r>
          </a:p>
          <a:p>
            <a:r>
              <a:rPr lang="en-US" dirty="0"/>
              <a:t>American Water Resources Association (AWRA)</a:t>
            </a:r>
          </a:p>
          <a:p>
            <a:r>
              <a:rPr lang="en-US" dirty="0"/>
              <a:t>Natural Heritage Program Partners Meeting</a:t>
            </a:r>
          </a:p>
          <a:p>
            <a:r>
              <a:rPr lang="en-US" dirty="0"/>
              <a:t>State Planning Meeting – Supports Esri Enterprise Agreement Contract Work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E2CEF5-2CCE-7652-BB97-C25DBBEE4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8459E-CF1B-4226-8F9F-83C3FF1A758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356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B67CC-8EDF-4E91-CBBC-54BF32737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Esri Enterprise Agreement &amp; </a:t>
            </a:r>
            <a:br>
              <a:rPr lang="en-US" dirty="0"/>
            </a:br>
            <a:r>
              <a:rPr lang="en-US" dirty="0"/>
              <a:t>Master Purchase Agreement Negotiations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1BF57-5BF3-0C2E-89DB-1653043B4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Esri EA </a:t>
            </a:r>
          </a:p>
          <a:p>
            <a:pPr lvl="1"/>
            <a:r>
              <a:rPr lang="en-US" dirty="0"/>
              <a:t>Negotiations in progress</a:t>
            </a:r>
          </a:p>
          <a:p>
            <a:r>
              <a:rPr lang="en-US" dirty="0"/>
              <a:t>Master Purchase Agreement</a:t>
            </a:r>
          </a:p>
          <a:p>
            <a:pPr lvl="1"/>
            <a:r>
              <a:rPr lang="en-US" dirty="0"/>
              <a:t>Negotiations in progress</a:t>
            </a:r>
          </a:p>
          <a:p>
            <a:pPr lvl="1"/>
            <a:r>
              <a:rPr lang="en-US" dirty="0"/>
              <a:t>Several iterations back and for the between Esri &amp; SITSD</a:t>
            </a:r>
          </a:p>
          <a:p>
            <a:pPr lvl="2"/>
            <a:r>
              <a:rPr lang="en-US" dirty="0"/>
              <a:t>Please direct questions to Erin Fashoway and we will put you in contact with proper contacts at State ITSD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935B07-8FAD-FAD8-4077-E3FFF05BA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8459E-CF1B-4226-8F9F-83C3FF1A758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523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A9CB6-20AE-B9E5-C2BE-68FBBFF1A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078"/>
            <a:ext cx="10515600" cy="1325563"/>
          </a:xfrm>
        </p:spPr>
        <p:txBody>
          <a:bodyPr/>
          <a:lstStyle/>
          <a:p>
            <a:r>
              <a:rPr lang="en-US" dirty="0"/>
              <a:t>Special Achievement in GIS Award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2946FC-76B1-D5F2-664E-076383345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1641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/>
              <a:t>Esri presented the Montana State Library a SAG Award at the 2024 Esri International Users Conference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E6150D-1859-E323-5DD1-0B03B260D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8459E-CF1B-4226-8F9F-83C3FF1A758A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Picture 5">
            <a:hlinkClick r:id="rId2"/>
            <a:extLst>
              <a:ext uri="{FF2B5EF4-FFF2-40B4-BE49-F238E27FC236}">
                <a16:creationId xmlns:a16="http://schemas.microsoft.com/office/drawing/2014/main" id="{DA91C182-7AC0-BAE5-B94B-25BF984FF4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8115" y="2430911"/>
            <a:ext cx="7904085" cy="392543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331D05B-03BB-6DC1-5BF8-C9FDADD83E6C}"/>
              </a:ext>
            </a:extLst>
          </p:cNvPr>
          <p:cNvSpPr txBox="1"/>
          <p:nvPr/>
        </p:nvSpPr>
        <p:spPr>
          <a:xfrm>
            <a:off x="0" y="6538912"/>
            <a:ext cx="466817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hlinkClick r:id="rId2"/>
              </a:rPr>
              <a:t>https://events.esri.com/conference/sagList/?fa=Detail&amp;SID=7794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93096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83F93-00B7-F2FD-25B9-A445D1707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017789430"/>
      </p:ext>
    </p:extLst>
  </p:cSld>
  <p:clrMapOvr>
    <a:masterClrMapping/>
  </p:clrMapOvr>
</p:sld>
</file>

<file path=ppt/theme/theme1.xml><?xml version="1.0" encoding="utf-8"?>
<a:theme xmlns:a="http://schemas.openxmlformats.org/drawingml/2006/main" name="Montana State Library">
  <a:themeElements>
    <a:clrScheme name="Montana State Library">
      <a:dk1>
        <a:srgbClr val="53565A"/>
      </a:dk1>
      <a:lt1>
        <a:srgbClr val="FFFFFF"/>
      </a:lt1>
      <a:dk2>
        <a:srgbClr val="7C878E"/>
      </a:dk2>
      <a:lt2>
        <a:srgbClr val="F4F1EC"/>
      </a:lt2>
      <a:accent1>
        <a:srgbClr val="0D2C6B"/>
      </a:accent1>
      <a:accent2>
        <a:srgbClr val="0054A6"/>
      </a:accent2>
      <a:accent3>
        <a:srgbClr val="418AC9"/>
      </a:accent3>
      <a:accent4>
        <a:srgbClr val="A5CE3B"/>
      </a:accent4>
      <a:accent5>
        <a:srgbClr val="FCD91D"/>
      </a:accent5>
      <a:accent6>
        <a:srgbClr val="E3352A"/>
      </a:accent6>
      <a:hlink>
        <a:srgbClr val="418AC9"/>
      </a:hlink>
      <a:folHlink>
        <a:srgbClr val="0D2C6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ntana State Library_PowerPoint" id="{5DC3E7A4-3BB3-4A02-B795-D116E7E3BAD2}" vid="{661D57ED-E007-4472-9765-8E5F971F6A8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835FA510BCAAD4B9930973C01794B1F" ma:contentTypeVersion="12" ma:contentTypeDescription="Create a new document." ma:contentTypeScope="" ma:versionID="42b6450a56e1f015f81dfcb11242b42a">
  <xsd:schema xmlns:xsd="http://www.w3.org/2001/XMLSchema" xmlns:xs="http://www.w3.org/2001/XMLSchema" xmlns:p="http://schemas.microsoft.com/office/2006/metadata/properties" xmlns:ns2="747b34a9-a701-4d01-8b2f-6a1f73a0809b" xmlns:ns3="9aa02b46-d547-43e4-8459-c16a5db15680" targetNamespace="http://schemas.microsoft.com/office/2006/metadata/properties" ma:root="true" ma:fieldsID="b900c748edc6026c50977bae8534abbd" ns2:_="" ns3:_="">
    <xsd:import namespace="747b34a9-a701-4d01-8b2f-6a1f73a0809b"/>
    <xsd:import namespace="9aa02b46-d547-43e4-8459-c16a5db1568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7b34a9-a701-4d01-8b2f-6a1f73a080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25ed7e3c-a509-4d5c-98b3-887d36f9ef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a02b46-d547-43e4-8459-c16a5db1568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7a8f653-3d0d-4fb3-be93-ff1be1f7c05f}" ma:internalName="TaxCatchAll" ma:showField="CatchAllData" ma:web="9aa02b46-d547-43e4-8459-c16a5db1568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747b34a9-a701-4d01-8b2f-6a1f73a0809b" xsi:nil="true"/>
    <TaxCatchAll xmlns="9aa02b46-d547-43e4-8459-c16a5db15680" xsi:nil="true"/>
    <lcf76f155ced4ddcb4097134ff3c332f xmlns="747b34a9-a701-4d01-8b2f-6a1f73a0809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0272E6F-073B-4F45-A9C9-0E03150EE7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47b34a9-a701-4d01-8b2f-6a1f73a0809b"/>
    <ds:schemaRef ds:uri="9aa02b46-d547-43e4-8459-c16a5db156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1336888-BD78-4EF5-A843-BF15C68FCFD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6D9ACC9-0EF9-484F-BD8D-7061452B5A41}">
  <ds:schemaRefs>
    <ds:schemaRef ds:uri="http://purl.org/dc/terms/"/>
    <ds:schemaRef ds:uri="747b34a9-a701-4d01-8b2f-6a1f73a0809b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9aa02b46-d547-43e4-8459-c16a5db15680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Montana State Library_PowerPoint</Template>
  <TotalTime>37</TotalTime>
  <Words>189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Montana State Library</vt:lpstr>
      <vt:lpstr>MT Geospatial Information Advisory Council Meeting</vt:lpstr>
      <vt:lpstr>GIS Coordinator’s Report</vt:lpstr>
      <vt:lpstr>Outreach Activities</vt:lpstr>
      <vt:lpstr>Esri Enterprise Agreement &amp;  Master Purchase Agreement Negotiations</vt:lpstr>
      <vt:lpstr>Special Achievement in GIS Award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Fashoway, Erin</dc:creator>
  <cp:lastModifiedBy>Fashoway, Erin</cp:lastModifiedBy>
  <cp:revision>1</cp:revision>
  <cp:lastPrinted>2022-12-02T21:00:34Z</cp:lastPrinted>
  <dcterms:created xsi:type="dcterms:W3CDTF">2024-09-12T16:11:07Z</dcterms:created>
  <dcterms:modified xsi:type="dcterms:W3CDTF">2024-09-12T16:48:31Z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0x0101009835FA510BCAAD4B9930973C01794B1F</vt:lpwstr>
  </property>
  <property fmtid="{D5CDD505-2E9C-101B-9397-08002B2CF9AE}" pid="3" name="MediaServiceImageTags">
    <vt:lpwstr/>
  </property>
  <property fmtid="{D5CDD505-2E9C-101B-9397-08002B2CF9AE}" pid="4" name="xd_ProgID">
    <vt:lpwstr/>
  </property>
  <property fmtid="{D5CDD505-2E9C-101B-9397-08002B2CF9AE}" pid="5" name="ComplianceAssetId">
    <vt:lpwstr/>
  </property>
  <property fmtid="{D5CDD505-2E9C-101B-9397-08002B2CF9AE}" pid="6" name="TemplateUrl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xd_Signature">
    <vt:bool>false</vt:bool>
  </property>
</Properties>
</file>