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300" r:id="rId5"/>
    <p:sldId id="313" r:id="rId6"/>
    <p:sldId id="311" r:id="rId7"/>
    <p:sldId id="3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35C"/>
    <a:srgbClr val="AAB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D33D-E862-EC45-8B86-1D8CE4F47ACE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970C-84C5-A449-BB12-7754F6141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in a field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51125B9-56ED-FFC3-3DAF-50ADCE5825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6863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9DE359-DA4E-E0F1-198C-4F784A5A5A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072"/>
            <a:ext cx="12188952" cy="559243"/>
          </a:xfrm>
          <a:prstGeom prst="rect">
            <a:avLst/>
          </a:prstGeom>
        </p:spPr>
      </p:pic>
      <p:pic>
        <p:nvPicPr>
          <p:cNvPr id="10" name="Picture 9" descr="The Foundation for Montana History Logo">
            <a:extLst>
              <a:ext uri="{FF2B5EF4-FFF2-40B4-BE49-F238E27FC236}">
                <a16:creationId xmlns:a16="http://schemas.microsoft.com/office/drawing/2014/main" id="{6763FEFA-9DDD-5623-9B26-0D783AE1F8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0"/>
            <a:ext cx="3660526" cy="127101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B90DDA1-8400-E3E9-D109-74F3BF4FE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51960"/>
            <a:ext cx="9445752" cy="1143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 i="0" cap="none" baseline="0">
                <a:solidFill>
                  <a:schemeClr val="bg1"/>
                </a:solidFill>
                <a:latin typeface="Adelle Sans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0BB72-2EFF-8F4B-D394-3ADF17550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06624"/>
            <a:ext cx="9445752" cy="1143000"/>
          </a:xfrm>
        </p:spPr>
        <p:txBody>
          <a:bodyPr anchor="b" anchorCtr="0">
            <a:normAutofit/>
          </a:bodyPr>
          <a:lstStyle>
            <a:lvl1pPr algn="ctr">
              <a:defRPr sz="3000" cap="all" spc="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9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hite Rectangle ">
            <a:extLst>
              <a:ext uri="{FF2B5EF4-FFF2-40B4-BE49-F238E27FC236}">
                <a16:creationId xmlns:a16="http://schemas.microsoft.com/office/drawing/2014/main" id="{30B0CB08-D4AA-6747-99D3-AAE8BA233093}"/>
              </a:ext>
            </a:extLst>
          </p:cNvPr>
          <p:cNvSpPr/>
          <p:nvPr userDrawn="1"/>
        </p:nvSpPr>
        <p:spPr>
          <a:xfrm>
            <a:off x="831850" y="0"/>
            <a:ext cx="2899891" cy="1186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E09FBB4-B9A8-4295-E11B-7A92ADEB7F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562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Footer">
            <a:extLst>
              <a:ext uri="{FF2B5EF4-FFF2-40B4-BE49-F238E27FC236}">
                <a16:creationId xmlns:a16="http://schemas.microsoft.com/office/drawing/2014/main" id="{70AF1CFE-8A54-EE49-AEA0-A44C91367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91072"/>
            <a:ext cx="12188952" cy="55924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DDC39-BEFB-53EA-A8AB-2A1FD174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215-D6E6-E045-853E-F7FA0E5C86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58296-7E5A-5FA3-3C8C-D7470FEE9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663440"/>
            <a:ext cx="10360152" cy="16002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5760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6282F-9517-2DA2-B27F-CA738710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80360"/>
            <a:ext cx="10360152" cy="1691640"/>
          </a:xfrm>
        </p:spPr>
        <p:txBody>
          <a:bodyPr anchor="b">
            <a:normAutofit/>
          </a:bodyPr>
          <a:lstStyle>
            <a:lvl1pPr algn="l">
              <a:defRPr sz="576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5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8224-DB9F-F372-D204-88C402ED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AA3C-8EA9-BA0B-516B-0D432BA6B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36015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4396D-2EDD-A7A1-64B1-A6C2048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215-D6E6-E045-853E-F7FA0E5C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8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3FB6-129B-73BA-7602-E0BD924C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42995-9536-1C6D-8064-362BBFE0E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1091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3FA40-A1BB-B671-75E1-7C66BDF1E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1371600"/>
            <a:ext cx="501091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1C433-00E5-1FEB-45A0-BCBD2A17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215-D6E6-E045-853E-F7FA0E5C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3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F71FF-25FC-1254-C826-88FA834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F35BB-2121-1031-57E2-F35A1465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0215-D6E6-E045-853E-F7FA0E5C8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7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72F83-2811-F55B-310F-BF7340CBE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9"/>
            <a:ext cx="12188952" cy="685971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52F4F32-F0FA-F6EC-877A-6489C97B7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5616"/>
            <a:ext cx="9445752" cy="1143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0" i="0" cap="none" baseline="0">
                <a:solidFill>
                  <a:schemeClr val="bg1"/>
                </a:solidFill>
                <a:latin typeface="Adelle Sans" panose="02000503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2EE00D-FE30-1A7E-0585-3BBF7014C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40280"/>
            <a:ext cx="9445752" cy="1143000"/>
          </a:xfrm>
        </p:spPr>
        <p:txBody>
          <a:bodyPr anchor="b" anchorCtr="0">
            <a:normAutofit/>
          </a:bodyPr>
          <a:lstStyle>
            <a:lvl1pPr algn="ctr">
              <a:defRPr sz="3000" cap="all" spc="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7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2B1B0E-25D5-91E2-BD0D-33314CD0E1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91072"/>
            <a:ext cx="12188952" cy="55924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6B2B8-C434-3D3A-60D1-28156A7F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274320"/>
            <a:ext cx="6931152" cy="685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A3F91-19CB-D69E-52DD-F9D3DA672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371600"/>
            <a:ext cx="10360152" cy="46908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8BDA-D836-45D5-E5A3-EDBC85B9D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336792"/>
            <a:ext cx="576072" cy="347472"/>
          </a:xfrm>
          <a:prstGeom prst="rect">
            <a:avLst/>
          </a:prstGeom>
          <a:solidFill>
            <a:srgbClr val="59535C"/>
          </a:solidFill>
        </p:spPr>
        <p:txBody>
          <a:bodyPr vert="horz" lIns="91440" tIns="45720" rIns="91440" bIns="45720" rtlCol="0" anchor="ctr" anchorCtr="1"/>
          <a:lstStyle>
            <a:lvl1pPr algn="r">
              <a:defRPr sz="1300" b="1" i="0">
                <a:solidFill>
                  <a:schemeClr val="bg1"/>
                </a:solidFill>
                <a:latin typeface="Adelle Sans" panose="02000503000000020004" pitchFamily="2" charset="77"/>
              </a:defRPr>
            </a:lvl1pPr>
          </a:lstStyle>
          <a:p>
            <a:fld id="{24AC0215-D6E6-E045-853E-F7FA0E5C86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481922-8781-C402-45EF-49D7F36E6C1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" y="274320"/>
            <a:ext cx="2832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1" i="0" kern="1200" cap="all" spc="200" baseline="0" dirty="0" smtClean="0">
          <a:solidFill>
            <a:srgbClr val="59535C"/>
          </a:solidFill>
          <a:latin typeface="Adelle Sans Cnd" pitchFamily="2" charset="77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2200" b="1" i="0" kern="1200" cap="all" spc="200" baseline="0">
          <a:solidFill>
            <a:schemeClr val="accent1"/>
          </a:solidFill>
          <a:latin typeface="Adelle Sans Cnd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800" b="0" i="0" kern="1200">
          <a:solidFill>
            <a:srgbClr val="59535C"/>
          </a:solidFill>
          <a:latin typeface="Adelle Sans" panose="02000503000000020004" pitchFamily="2" charset="77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800" b="0" i="0" kern="1200">
          <a:solidFill>
            <a:srgbClr val="59535C"/>
          </a:solidFill>
          <a:latin typeface="Adelle Sans" panose="02000503000000020004" pitchFamily="2" charset="77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System Font Regular"/>
        <a:buChar char="–"/>
        <a:defRPr sz="1600" b="0" i="0" kern="1200">
          <a:solidFill>
            <a:srgbClr val="59535C"/>
          </a:solidFill>
          <a:latin typeface="Adelle Sans" panose="02000503000000020004" pitchFamily="2" charset="77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delleSans-Regular" panose="02000503000000020004" pitchFamily="2" charset="77"/>
        <a:buChar char="»"/>
        <a:defRPr sz="1400" b="0" i="0" kern="1200">
          <a:solidFill>
            <a:srgbClr val="59535C"/>
          </a:solidFill>
          <a:latin typeface="Adelle Sans" panose="02000503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CCA18-8D2D-BB50-662E-5859203B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383" y="620784"/>
            <a:ext cx="7298170" cy="339335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954F21"/>
                </a:solidFill>
                <a:effectLst/>
                <a:uLnTx/>
                <a:uFillTx/>
                <a:latin typeface="Adelle Sans Cnd" pitchFamily="2" charset="77"/>
                <a:ea typeface="+mn-ea"/>
                <a:cs typeface="+mn-cs"/>
              </a:rPr>
            </a:b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AB7AD-BA46-D9E0-79C3-B433AB0BD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6838" y="620784"/>
            <a:ext cx="6375162" cy="5151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Thanks to you </a:t>
            </a:r>
            <a:r>
              <a:rPr lang="en-US" dirty="0" err="1">
                <a:solidFill>
                  <a:schemeClr val="accent5"/>
                </a:solidFill>
              </a:rPr>
              <a:t>Arpa</a:t>
            </a:r>
            <a:r>
              <a:rPr lang="en-US" dirty="0">
                <a:solidFill>
                  <a:schemeClr val="accent5"/>
                </a:solidFill>
              </a:rPr>
              <a:t> funds went to: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Make grants to 9 projects in 8 communities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Digitize historical documents &amp; photographs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Record, transcribe, and/or digitize 6 oral history projects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Capture and record video reminiscences 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Create a podcast with international artists</a:t>
            </a:r>
          </a:p>
          <a:p>
            <a:pPr lvl="1"/>
            <a:endParaRPr lang="en-US" dirty="0"/>
          </a:p>
          <a:p>
            <a:pPr>
              <a:defRPr/>
            </a:pPr>
            <a:r>
              <a:rPr lang="en-US" sz="2400" dirty="0">
                <a:solidFill>
                  <a:schemeClr val="accent3"/>
                </a:solidFill>
                <a:latin typeface="+mj-lt"/>
              </a:rPr>
              <a:t>The foundation re-granted $57,122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954F21"/>
                </a:solidFill>
                <a:effectLst/>
                <a:uLnTx/>
                <a:uFillTx/>
                <a:latin typeface="Adelle Sans Cnd" pitchFamily="2" charset="77"/>
                <a:ea typeface="+mn-ea"/>
                <a:cs typeface="+mn-cs"/>
              </a:rPr>
              <a:t>All </a:t>
            </a:r>
            <a:r>
              <a:rPr lang="en-US" dirty="0">
                <a:solidFill>
                  <a:srgbClr val="954F21"/>
                </a:solidFill>
              </a:rPr>
              <a:t>projects uploaded to                                                         </a:t>
            </a: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954F21"/>
                </a:solidFill>
                <a:effectLst/>
                <a:uLnTx/>
                <a:uFillTx/>
                <a:latin typeface="Adelle Sans Cnd" pitchFamily="2" charset="77"/>
                <a:ea typeface="+mn-ea"/>
                <a:cs typeface="+mn-cs"/>
              </a:rPr>
              <a:t>the Montana History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4C346-35BF-8D43-487B-EDC68EACC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645" y="188007"/>
            <a:ext cx="5603192" cy="51786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Who we are &amp; What we do: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501(c)(3) nonprofit organization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raise money and make grants for preservation and heritage projects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We have placed $1.5M in community-based history projects from Libby to Ekalaka since 2012. 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B50F3-608F-5A29-478F-31EF3B6DD9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01" y="3969235"/>
            <a:ext cx="3336559" cy="1873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61CBD1-5BA6-8B21-6622-91E463F766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053" y="-339159"/>
            <a:ext cx="2518390" cy="14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4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CCA18-8D2D-BB50-662E-5859203B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 descr="A picture containing text, person, old, posing&#10;&#10;Description automatically generated">
            <a:extLst>
              <a:ext uri="{FF2B5EF4-FFF2-40B4-BE49-F238E27FC236}">
                <a16:creationId xmlns:a16="http://schemas.microsoft.com/office/drawing/2014/main" id="{7EF12F50-CBFE-C799-EDBD-1182D3005F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09" y="1198311"/>
            <a:ext cx="2836441" cy="2935717"/>
          </a:xfrm>
          <a:prstGeom prst="rect">
            <a:avLst/>
          </a:prstGeom>
        </p:spPr>
      </p:pic>
      <p:pic>
        <p:nvPicPr>
          <p:cNvPr id="11" name="Content Placeholder 10" descr="A picture containing text, person, posing, different&#10;&#10;Description automatically generated">
            <a:extLst>
              <a:ext uri="{FF2B5EF4-FFF2-40B4-BE49-F238E27FC236}">
                <a16:creationId xmlns:a16="http://schemas.microsoft.com/office/drawing/2014/main" id="{BF6D006C-615D-FB8D-8910-72FCC1F159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861" y="617220"/>
            <a:ext cx="2668430" cy="4003646"/>
          </a:xfr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79C0A7CF-14BB-FFBE-B90C-D2256F0ED4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991" y="2467067"/>
            <a:ext cx="3134686" cy="242856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C95643-CEDC-E429-0604-687243391159}"/>
              </a:ext>
            </a:extLst>
          </p:cNvPr>
          <p:cNvSpPr txBox="1"/>
          <p:nvPr/>
        </p:nvSpPr>
        <p:spPr>
          <a:xfrm>
            <a:off x="145279" y="3931065"/>
            <a:ext cx="38968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Archie Bray Foundation in Helena received a grant of $10,000 to record 15 interviews with </a:t>
            </a:r>
            <a:r>
              <a:rPr lang="en-US" sz="1600" dirty="0" err="1"/>
              <a:t>innternational</a:t>
            </a:r>
            <a:r>
              <a:rPr lang="en-US" sz="1600" dirty="0"/>
              <a:t> artists for the podcast” Beyond the Brickyard”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95EFE-099F-811E-C505-EFD69F6E3547}"/>
              </a:ext>
            </a:extLst>
          </p:cNvPr>
          <p:cNvSpPr txBox="1"/>
          <p:nvPr/>
        </p:nvSpPr>
        <p:spPr>
          <a:xfrm>
            <a:off x="4674290" y="1266738"/>
            <a:ext cx="3497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Montana Association of State Grazing Districts received a grant of $10,000 to digitize over 500 pages of their historical records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CCA08-5024-72A7-52A5-E2DBD5FFCD19}"/>
              </a:ext>
            </a:extLst>
          </p:cNvPr>
          <p:cNvSpPr txBox="1"/>
          <p:nvPr/>
        </p:nvSpPr>
        <p:spPr>
          <a:xfrm>
            <a:off x="8908664" y="4569749"/>
            <a:ext cx="2523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Staff at the O’Fallon Historical Museum used a grant for $3,447 to conduct oral histories with elders in Baker</a:t>
            </a:r>
          </a:p>
        </p:txBody>
      </p:sp>
    </p:spTree>
    <p:extLst>
      <p:ext uri="{BB962C8B-B14F-4D97-AF65-F5344CB8AC3E}">
        <p14:creationId xmlns:p14="http://schemas.microsoft.com/office/powerpoint/2010/main" val="298325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CCA18-8D2D-BB50-662E-5859203B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1C6A098A-B394-46A4-F442-B099AA2976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276" y="1775974"/>
            <a:ext cx="4118947" cy="2745691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AD132702-55E4-58E4-A1F7-58D7D275DD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10383" y="-217890"/>
            <a:ext cx="2941674" cy="3791744"/>
          </a:xfrm>
          <a:prstGeom prst="rect">
            <a:avLst/>
          </a:prstGeom>
        </p:spPr>
      </p:pic>
      <p:pic>
        <p:nvPicPr>
          <p:cNvPr id="16" name="Content Placeholder 15" descr="A couple of women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219CAD1-7839-AD5E-8848-77E6D86F31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81" y="2686999"/>
            <a:ext cx="3596258" cy="3669332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920BAF-0D8D-13FB-75A3-49AC0EE9FA47}"/>
              </a:ext>
            </a:extLst>
          </p:cNvPr>
          <p:cNvSpPr txBox="1"/>
          <p:nvPr/>
        </p:nvSpPr>
        <p:spPr>
          <a:xfrm>
            <a:off x="361700" y="1452785"/>
            <a:ext cx="3396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Bear Paw Development Corp.in Chinook received a grant of $8,400to record interviews with descendant of the Metis settlers of the Hi-Line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FB6817-0A37-48F0-E117-1C0796029662}"/>
              </a:ext>
            </a:extLst>
          </p:cNvPr>
          <p:cNvSpPr txBox="1"/>
          <p:nvPr/>
        </p:nvSpPr>
        <p:spPr>
          <a:xfrm>
            <a:off x="4255806" y="4521665"/>
            <a:ext cx="3937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Cascade Co Historical Society in Great Falls used a grant of $7,440 to record and transcribe 12 interviews documenting stories and voices of north-central Montana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8BC084-70D4-83DD-29F6-B76F184CF61A}"/>
              </a:ext>
            </a:extLst>
          </p:cNvPr>
          <p:cNvSpPr txBox="1"/>
          <p:nvPr/>
        </p:nvSpPr>
        <p:spPr>
          <a:xfrm>
            <a:off x="8339273" y="3215994"/>
            <a:ext cx="3737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Legion Hellgate Post No. 27 recorded 10 oral interviews with former members of the  Missoula Mavericks baseball club documenting 100 years of Mavericks baseball.</a:t>
            </a:r>
          </a:p>
        </p:txBody>
      </p:sp>
    </p:spTree>
    <p:extLst>
      <p:ext uri="{BB962C8B-B14F-4D97-AF65-F5344CB8AC3E}">
        <p14:creationId xmlns:p14="http://schemas.microsoft.com/office/powerpoint/2010/main" val="418406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CCA18-8D2D-BB50-662E-5859203BF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80AE7C-3175-49D4-56D1-B205D77040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085" y="3224263"/>
            <a:ext cx="3930305" cy="3097081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33620BF-BEF3-565B-D51D-133185BC60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54" y="89763"/>
            <a:ext cx="4528512" cy="29612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68EC3-FCA0-6343-95C6-9BE3B05F72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10" y="1057296"/>
            <a:ext cx="3152285" cy="39873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5F7479-5B02-55B8-A27E-27D669738708}"/>
              </a:ext>
            </a:extLst>
          </p:cNvPr>
          <p:cNvSpPr txBox="1"/>
          <p:nvPr/>
        </p:nvSpPr>
        <p:spPr>
          <a:xfrm>
            <a:off x="393108" y="5044674"/>
            <a:ext cx="3819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grant for $1,000 allowed for the  transcription and digitization of 9 oral histories of Montanans who remembered working with pioneer Henry Sieben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125B1-9BCC-3395-8606-C25564CC6E25}"/>
              </a:ext>
            </a:extLst>
          </p:cNvPr>
          <p:cNvSpPr txBox="1"/>
          <p:nvPr/>
        </p:nvSpPr>
        <p:spPr>
          <a:xfrm>
            <a:off x="9186729" y="155555"/>
            <a:ext cx="3005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Montana Museum of Art &amp; Culture used $6,000 to conduct 19 oral histories with artist members of the </a:t>
            </a:r>
            <a:r>
              <a:rPr lang="en-US" sz="1600" dirty="0" err="1"/>
              <a:t>Pattee</a:t>
            </a:r>
            <a:r>
              <a:rPr lang="en-US" sz="1600" dirty="0"/>
              <a:t> Canyon Ladies Salon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C77B38-D07E-238F-732A-7ACC739B3CF1}"/>
              </a:ext>
            </a:extLst>
          </p:cNvPr>
          <p:cNvSpPr txBox="1"/>
          <p:nvPr/>
        </p:nvSpPr>
        <p:spPr>
          <a:xfrm>
            <a:off x="4565154" y="3605581"/>
            <a:ext cx="3152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Helena Civic Television received grant of $10,000 to capture recollections of the 1972 delegates to Montana’s Constitutional Convention</a:t>
            </a:r>
          </a:p>
        </p:txBody>
      </p:sp>
    </p:spTree>
    <p:extLst>
      <p:ext uri="{BB962C8B-B14F-4D97-AF65-F5344CB8AC3E}">
        <p14:creationId xmlns:p14="http://schemas.microsoft.com/office/powerpoint/2010/main" val="276907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e Foundation for Montana History">
      <a:dk1>
        <a:srgbClr val="464149"/>
      </a:dk1>
      <a:lt1>
        <a:srgbClr val="FFFFFF"/>
      </a:lt1>
      <a:dk2>
        <a:srgbClr val="464149"/>
      </a:dk2>
      <a:lt2>
        <a:srgbClr val="FFFFFF"/>
      </a:lt2>
      <a:accent1>
        <a:srgbClr val="99A4B9"/>
      </a:accent1>
      <a:accent2>
        <a:srgbClr val="7C879A"/>
      </a:accent2>
      <a:accent3>
        <a:srgbClr val="665D74"/>
      </a:accent3>
      <a:accent4>
        <a:srgbClr val="464149"/>
      </a:accent4>
      <a:accent5>
        <a:srgbClr val="954F21"/>
      </a:accent5>
      <a:accent6>
        <a:srgbClr val="B6714C"/>
      </a:accent6>
      <a:hlink>
        <a:srgbClr val="99A4B9"/>
      </a:hlink>
      <a:folHlink>
        <a:srgbClr val="7C879A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MH_11960_PowerPoint Template - Widescreen_Blank" id="{F064598E-1321-664E-AED3-EAA7E97AC573}" vid="{F281E33C-E195-534F-8270-F5A2FDA6A1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A5EB5E8A2AB47B7C70ED04649B611" ma:contentTypeVersion="11" ma:contentTypeDescription="Create a new document." ma:contentTypeScope="" ma:versionID="61a8e6410b8c09a6d5cafef6dd65ea8d">
  <xsd:schema xmlns:xsd="http://www.w3.org/2001/XMLSchema" xmlns:xs="http://www.w3.org/2001/XMLSchema" xmlns:p="http://schemas.microsoft.com/office/2006/metadata/properties" xmlns:ns3="cd2eb3c1-6abb-48aa-a681-fa663b354b8f" xmlns:ns4="f5b9b3aa-e82d-4a75-ab9d-5b5c89cb3f3d" targetNamespace="http://schemas.microsoft.com/office/2006/metadata/properties" ma:root="true" ma:fieldsID="51c6707dce76dc3ba2813cde212f0983" ns3:_="" ns4:_="">
    <xsd:import namespace="cd2eb3c1-6abb-48aa-a681-fa663b354b8f"/>
    <xsd:import namespace="f5b9b3aa-e82d-4a75-ab9d-5b5c89cb3f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eb3c1-6abb-48aa-a681-fa663b354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9b3aa-e82d-4a75-ab9d-5b5c89cb3f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38ADBF-59A2-46F0-AC0B-D9697ECB4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563AC8-66F3-4A2C-B936-74799E0BA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eb3c1-6abb-48aa-a681-fa663b354b8f"/>
    <ds:schemaRef ds:uri="f5b9b3aa-e82d-4a75-ab9d-5b5c89cb3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FC0466-F913-4599-909E-21B9A2363366}">
  <ds:schemaRefs>
    <ds:schemaRef ds:uri="http://purl.org/dc/elements/1.1/"/>
    <ds:schemaRef ds:uri="http://schemas.microsoft.com/office/2006/metadata/properties"/>
    <ds:schemaRef ds:uri="cd2eb3c1-6abb-48aa-a681-fa663b354b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5b9b3aa-e82d-4a75-ab9d-5b5c89cb3f3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TFMH_11960_PowerPoint Template - Widescreen_Blank</Template>
  <TotalTime>3428</TotalTime>
  <Words>320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Adelle Sans</vt:lpstr>
      <vt:lpstr>Adelle Sans Cnd</vt:lpstr>
      <vt:lpstr>AdelleSans-Regular</vt:lpstr>
      <vt:lpstr>Arial</vt:lpstr>
      <vt:lpstr>Calibri</vt:lpstr>
      <vt:lpstr>Franklin Gothic Book</vt:lpstr>
      <vt:lpstr>Franklin Gothic Medium</vt:lpstr>
      <vt:lpstr>System Font Regular</vt:lpstr>
      <vt:lpstr>Office Theme</vt:lpstr>
      <vt:lpstr> 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 2022-23</dc:title>
  <dc:creator>Charlene Porsild</dc:creator>
  <cp:lastModifiedBy>Charlene Porsild</cp:lastModifiedBy>
  <cp:revision>30</cp:revision>
  <dcterms:created xsi:type="dcterms:W3CDTF">2023-03-08T22:11:22Z</dcterms:created>
  <dcterms:modified xsi:type="dcterms:W3CDTF">2023-04-10T18:06:07Z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0x0101007C1A5EB5E8A2AB47B7C70ED04649B611</vt:lpwstr>
  </property>
</Properties>
</file>