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8" r:id="rId4"/>
    <p:sldId id="262" r:id="rId5"/>
    <p:sldId id="261" r:id="rId6"/>
    <p:sldId id="263" r:id="rId7"/>
    <p:sldId id="264" r:id="rId8"/>
    <p:sldId id="272" r:id="rId9"/>
    <p:sldId id="273" r:id="rId10"/>
    <p:sldId id="271" r:id="rId11"/>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5206" autoAdjust="0"/>
  </p:normalViewPr>
  <p:slideViewPr>
    <p:cSldViewPr snapToGrid="0">
      <p:cViewPr varScale="1">
        <p:scale>
          <a:sx n="64" d="100"/>
          <a:sy n="64" d="100"/>
        </p:scale>
        <p:origin x="1566" y="72"/>
      </p:cViewPr>
      <p:guideLst/>
    </p:cSldViewPr>
  </p:slideViewPr>
  <p:outlineViewPr>
    <p:cViewPr>
      <p:scale>
        <a:sx n="33" d="100"/>
        <a:sy n="33" d="100"/>
      </p:scale>
      <p:origin x="0" y="-1692"/>
    </p:cViewPr>
  </p:outlineViewPr>
  <p:notesTextViewPr>
    <p:cViewPr>
      <p:scale>
        <a:sx n="1" d="1"/>
        <a:sy n="1" d="1"/>
      </p:scale>
      <p:origin x="0" y="0"/>
    </p:cViewPr>
  </p:notesTextViewPr>
  <p:sorterViewPr>
    <p:cViewPr>
      <p:scale>
        <a:sx n="100" d="100"/>
        <a:sy n="100" d="100"/>
      </p:scale>
      <p:origin x="0" y="-10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B75B3EE7-E204-4CAB-A069-F22E740C0261}" type="datetimeFigureOut">
              <a:rPr lang="en-US" smtClean="0"/>
              <a:t>6/2/2021</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4D7036F-E8F4-4E37-9DFD-69756DFB3D59}" type="slidenum">
              <a:rPr lang="en-US" smtClean="0"/>
              <a:t>‹#›</a:t>
            </a:fld>
            <a:endParaRPr lang="en-US"/>
          </a:p>
        </p:txBody>
      </p:sp>
    </p:spTree>
    <p:extLst>
      <p:ext uri="{BB962C8B-B14F-4D97-AF65-F5344CB8AC3E}">
        <p14:creationId xmlns:p14="http://schemas.microsoft.com/office/powerpoint/2010/main" val="2460966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D7036F-E8F4-4E37-9DFD-69756DFB3D59}" type="slidenum">
              <a:rPr lang="en-US" smtClean="0"/>
              <a:t>1</a:t>
            </a:fld>
            <a:endParaRPr lang="en-US"/>
          </a:p>
        </p:txBody>
      </p:sp>
    </p:spTree>
    <p:extLst>
      <p:ext uri="{BB962C8B-B14F-4D97-AF65-F5344CB8AC3E}">
        <p14:creationId xmlns:p14="http://schemas.microsoft.com/office/powerpoint/2010/main" val="1574032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D7036F-E8F4-4E37-9DFD-69756DFB3D59}" type="slidenum">
              <a:rPr lang="en-US" smtClean="0"/>
              <a:t>10</a:t>
            </a:fld>
            <a:endParaRPr lang="en-US"/>
          </a:p>
        </p:txBody>
      </p:sp>
    </p:spTree>
    <p:extLst>
      <p:ext uri="{BB962C8B-B14F-4D97-AF65-F5344CB8AC3E}">
        <p14:creationId xmlns:p14="http://schemas.microsoft.com/office/powerpoint/2010/main" val="356913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Strategic Track is a new pathway to Montana State Library Certification.  It was designed to provide a way for practicing professional library staff to develop a personal professional development plan, aligned to their library’s goals, so that librarians ready to focus their training on specific topics would be able to do that and still earn a certificate.  This certificate has been approved as equivalent to the library administrator certificate.  Today, we will explore the guidelines for this track so that practicing Montana librarians can decide if they might want to choose this option for their next MSL certificate renewal. </a:t>
            </a:r>
          </a:p>
        </p:txBody>
      </p:sp>
      <p:sp>
        <p:nvSpPr>
          <p:cNvPr id="4" name="Slide Number Placeholder 3"/>
          <p:cNvSpPr>
            <a:spLocks noGrp="1"/>
          </p:cNvSpPr>
          <p:nvPr>
            <p:ph type="sldNum" sz="quarter" idx="5"/>
          </p:nvPr>
        </p:nvSpPr>
        <p:spPr/>
        <p:txBody>
          <a:bodyPr/>
          <a:lstStyle/>
          <a:p>
            <a:fld id="{B4D7036F-E8F4-4E37-9DFD-69756DFB3D59}" type="slidenum">
              <a:rPr lang="en-US" smtClean="0"/>
              <a:t>2</a:t>
            </a:fld>
            <a:endParaRPr lang="en-US"/>
          </a:p>
        </p:txBody>
      </p:sp>
    </p:spTree>
    <p:extLst>
      <p:ext uri="{BB962C8B-B14F-4D97-AF65-F5344CB8AC3E}">
        <p14:creationId xmlns:p14="http://schemas.microsoft.com/office/powerpoint/2010/main" val="273505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professional development plan (PDP) is a kind of map for learning. Staff are headed toward the organization’s goals and they are starting with their current level of skill and knowledge. The gap between staff capacity and library goals is the basis for the plan. You can create a PDP as part of an annual performance review. You need to have the library’s strategic plan or long range plan in hand and then staff work with their supervisor to figure out what goals in the library’s plan are the ones they should focus upon. Staff should have a lot of say in the process, but the plan should be developed together with the library’s management.  Collaboration is an essential element of a productive PDP. </a:t>
            </a:r>
          </a:p>
          <a:p>
            <a:endParaRPr lang="en-US" dirty="0"/>
          </a:p>
          <a:p>
            <a:r>
              <a:rPr lang="en-US" dirty="0"/>
              <a:t>I have an example I would like to share – In Missoula, the library’s plan called for making the library a nexus for genealogy research in the region. So, a member of the staff is focusing most of her professional development on becoming a credentialed genealogist – the library’s resident expert.   </a:t>
            </a:r>
          </a:p>
          <a:p>
            <a:endParaRPr lang="en-US" dirty="0"/>
          </a:p>
          <a:p>
            <a:r>
              <a:rPr lang="en-US" dirty="0"/>
              <a:t>What plans are afoot in your library?  Take a minute to think about something you are undertaking at your library that could be helped by someone taking some training and expanding their expertise.</a:t>
            </a:r>
          </a:p>
          <a:p>
            <a:endParaRPr lang="en-US" dirty="0"/>
          </a:p>
          <a:p>
            <a:endParaRPr lang="en-US" dirty="0"/>
          </a:p>
        </p:txBody>
      </p:sp>
      <p:sp>
        <p:nvSpPr>
          <p:cNvPr id="4" name="Slide Number Placeholder 3"/>
          <p:cNvSpPr>
            <a:spLocks noGrp="1"/>
          </p:cNvSpPr>
          <p:nvPr>
            <p:ph type="sldNum" sz="quarter" idx="5"/>
          </p:nvPr>
        </p:nvSpPr>
        <p:spPr/>
        <p:txBody>
          <a:bodyPr/>
          <a:lstStyle/>
          <a:p>
            <a:fld id="{B4D7036F-E8F4-4E37-9DFD-69756DFB3D59}" type="slidenum">
              <a:rPr lang="en-US" smtClean="0"/>
              <a:t>3</a:t>
            </a:fld>
            <a:endParaRPr lang="en-US"/>
          </a:p>
        </p:txBody>
      </p:sp>
    </p:spTree>
    <p:extLst>
      <p:ext uri="{BB962C8B-B14F-4D97-AF65-F5344CB8AC3E}">
        <p14:creationId xmlns:p14="http://schemas.microsoft.com/office/powerpoint/2010/main" val="1653608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libraries have a one page list of annual goals, some have more involved long range plans that identify outcomes, impacts and indicators and timeline for implementation.  State standards REQUIRE libraries to have a plan, but the standards do not specify how the plan looks or how it is written.  Standards do state that the plan must be reviewed or updated at least once very 3 years by the library board. Most libraries collect some data and public input before the plan is approved by the board.  But, some create a simple one-page list of annual goals that the director and staff develop and present to the board.  Your plan does not have to be something grandiose.  In fact, there are some that advocate for not spending too much time planning because our world is changing so fast.  Your plan simply needs to state some goals for where you want to be in year or two or three or five.  AND&gt;  if you want help, your MSL Consultant will help you write that.  Every library needs a plan and you must have a plan – approved by the board – before you can develop a PDP – the Library’s plan is the framework.  </a:t>
            </a:r>
          </a:p>
          <a:p>
            <a:endParaRPr lang="en-US" dirty="0"/>
          </a:p>
          <a:p>
            <a:r>
              <a:rPr lang="en-US" dirty="0"/>
              <a:t>Then – The PDP is just 4 quick steps:   Write one or more goals based on the Strategic Plan for the learner;  list gaps in skills or knowledge that the learner plans to address, identify some potential learning activities or opportunities that may address those gaps,  and list specific learning activities that staff plan to attend.  </a:t>
            </a:r>
          </a:p>
        </p:txBody>
      </p:sp>
      <p:sp>
        <p:nvSpPr>
          <p:cNvPr id="4" name="Slide Number Placeholder 3"/>
          <p:cNvSpPr>
            <a:spLocks noGrp="1"/>
          </p:cNvSpPr>
          <p:nvPr>
            <p:ph type="sldNum" sz="quarter" idx="5"/>
          </p:nvPr>
        </p:nvSpPr>
        <p:spPr/>
        <p:txBody>
          <a:bodyPr/>
          <a:lstStyle/>
          <a:p>
            <a:fld id="{B4D7036F-E8F4-4E37-9DFD-69756DFB3D59}" type="slidenum">
              <a:rPr lang="en-US" smtClean="0"/>
              <a:t>4</a:t>
            </a:fld>
            <a:endParaRPr lang="en-US"/>
          </a:p>
        </p:txBody>
      </p:sp>
    </p:spTree>
    <p:extLst>
      <p:ext uri="{BB962C8B-B14F-4D97-AF65-F5344CB8AC3E}">
        <p14:creationId xmlns:p14="http://schemas.microsoft.com/office/powerpoint/2010/main" val="3499777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state library recognizes that our current pathway to certification – that requires at least 10 credits in each of 4 categories – does not, necessarily, support or reflect what might be in a library </a:t>
            </a:r>
            <a:r>
              <a:rPr lang="en-US" dirty="0" err="1"/>
              <a:t>staff”s</a:t>
            </a:r>
            <a:r>
              <a:rPr lang="en-US" dirty="0"/>
              <a:t> PDP.  So, we are introducing the Strategic Track to certification that permits library staff to use their PDP as the framework for their certification rather than the 4 categories framework.  This allows staff to explore a focus on one topic, like the genealogy expert in Missoula, or to seek unconventional learning activities like shadowing or conducting research for credit.  </a:t>
            </a:r>
          </a:p>
          <a:p>
            <a:endParaRPr lang="en-US" dirty="0"/>
          </a:p>
          <a:p>
            <a:r>
              <a:rPr lang="en-US" dirty="0"/>
              <a:t>We have some limitations on who can and who cannot participate in the Strategic Track…</a:t>
            </a:r>
          </a:p>
        </p:txBody>
      </p:sp>
      <p:sp>
        <p:nvSpPr>
          <p:cNvPr id="4" name="Slide Number Placeholder 3"/>
          <p:cNvSpPr>
            <a:spLocks noGrp="1"/>
          </p:cNvSpPr>
          <p:nvPr>
            <p:ph type="sldNum" sz="quarter" idx="5"/>
          </p:nvPr>
        </p:nvSpPr>
        <p:spPr/>
        <p:txBody>
          <a:bodyPr/>
          <a:lstStyle/>
          <a:p>
            <a:fld id="{B4D7036F-E8F4-4E37-9DFD-69756DFB3D59}" type="slidenum">
              <a:rPr lang="en-US" smtClean="0"/>
              <a:t>5</a:t>
            </a:fld>
            <a:endParaRPr lang="en-US"/>
          </a:p>
        </p:txBody>
      </p:sp>
    </p:spTree>
    <p:extLst>
      <p:ext uri="{BB962C8B-B14F-4D97-AF65-F5344CB8AC3E}">
        <p14:creationId xmlns:p14="http://schemas.microsoft.com/office/powerpoint/2010/main" val="3002730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conditions for earning an MSL certificate with the new strategic track: </a:t>
            </a:r>
          </a:p>
          <a:p>
            <a:endParaRPr lang="en-US" dirty="0"/>
          </a:p>
          <a:p>
            <a:r>
              <a:rPr lang="en-US" dirty="0"/>
              <a:t>To be eligible to select the Strategic Track, a participant must have earned an MSL certificate through one of the legacy pathways: with a recent library science masters degree, or the staff or administrator tracks.  </a:t>
            </a:r>
          </a:p>
          <a:p>
            <a:endParaRPr lang="en-US" dirty="0"/>
          </a:p>
          <a:p>
            <a:r>
              <a:rPr lang="en-US" dirty="0"/>
              <a:t>Your library must have a current strategic plan that meets the library standards; that means your plan has to have been reviewed and updated and approved by the library board within the last 3 years.  For special libraries that are governed by their organization, the organization’s strategic plan may be sufficient.  The important concept is that the participant is developing their professional development plan based on the goals of their organization.  </a:t>
            </a:r>
          </a:p>
          <a:p>
            <a:endParaRPr lang="en-US" dirty="0"/>
          </a:p>
          <a:p>
            <a:r>
              <a:rPr lang="en-US" dirty="0"/>
              <a:t>If you want to participate in this track, you must develop your professional development plan and complete the planning form in </a:t>
            </a:r>
            <a:r>
              <a:rPr lang="en-US" dirty="0" err="1"/>
              <a:t>ASPeN</a:t>
            </a:r>
            <a:r>
              <a:rPr lang="en-US" dirty="0"/>
              <a:t> before you begin to collect credits.  The concept here is that process of planning, in collaboration with your supervisor and with consideration of the library’s goals is a very important and valuable step in advancing skills and knowledge.  It’s a shift from the staff choosing and attending training sessions based on their interests to really engaging in talent development and filling skill gaps in the library.   </a:t>
            </a:r>
          </a:p>
          <a:p>
            <a:endParaRPr lang="en-US" dirty="0"/>
          </a:p>
          <a:p>
            <a:r>
              <a:rPr lang="en-US" dirty="0"/>
              <a:t>When you submit your application for certification, you’ll be asked to write a brief final report/reflection about your learning experience.  These built-in planning and reflection points are intended to help our participants be engaged in their professional development, but also to inform MSL and library administrators of how things are going in the development of our talents in the library world.  </a:t>
            </a:r>
          </a:p>
          <a:p>
            <a:endParaRPr lang="en-US" dirty="0"/>
          </a:p>
          <a:p>
            <a:r>
              <a:rPr lang="en-US" dirty="0"/>
              <a:t>The Strategic Track is similar to the legacy tracks in that you must complete the work within 4 years </a:t>
            </a:r>
          </a:p>
        </p:txBody>
      </p:sp>
      <p:sp>
        <p:nvSpPr>
          <p:cNvPr id="4" name="Slide Number Placeholder 3"/>
          <p:cNvSpPr>
            <a:spLocks noGrp="1"/>
          </p:cNvSpPr>
          <p:nvPr>
            <p:ph type="sldNum" sz="quarter" idx="5"/>
          </p:nvPr>
        </p:nvSpPr>
        <p:spPr/>
        <p:txBody>
          <a:bodyPr/>
          <a:lstStyle/>
          <a:p>
            <a:fld id="{B4D7036F-E8F4-4E37-9DFD-69756DFB3D59}" type="slidenum">
              <a:rPr lang="en-US" smtClean="0"/>
              <a:t>6</a:t>
            </a:fld>
            <a:endParaRPr lang="en-US"/>
          </a:p>
        </p:txBody>
      </p:sp>
    </p:spTree>
    <p:extLst>
      <p:ext uri="{BB962C8B-B14F-4D97-AF65-F5344CB8AC3E}">
        <p14:creationId xmlns:p14="http://schemas.microsoft.com/office/powerpoint/2010/main" val="1692487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new feature of this Strategic Track is that is allows participants to plan and earn credit for learning activities beyond the traditional classroom or webinar training.  In the MSL Strategic Track, these are referred to as “Self-directed” learning activities. Self-directed learning activities are awarded credit similar to an independent study in college – about 3 hours of your time will equal one credit.  This could be independent research like reading or gathering and analyzing data, or a non-traditional learning activity like shadowing a mentor or taking time to play with new software or hardware.  </a:t>
            </a:r>
          </a:p>
          <a:p>
            <a:endParaRPr lang="en-US" dirty="0"/>
          </a:p>
          <a:p>
            <a:r>
              <a:rPr lang="en-US" dirty="0"/>
              <a:t>We found in our pilot that this option was something special, that a librarian likely won’t do every time they renew, and that MSL consulting staff or the CE Coordinator, may need to be involved in the planning and implementation of individuals that opt for this option.  </a:t>
            </a:r>
          </a:p>
          <a:p>
            <a:endParaRPr lang="en-US" dirty="0"/>
          </a:p>
          <a:p>
            <a:r>
              <a:rPr lang="en-US" dirty="0"/>
              <a:t>In order to earn credit for a self-directed learning activity it </a:t>
            </a:r>
            <a:r>
              <a:rPr lang="en-US" b="1" dirty="0"/>
              <a:t>must be planned in advance</a:t>
            </a:r>
            <a:r>
              <a:rPr lang="en-US" dirty="0"/>
              <a:t>.  The learner needs to attain the permission of their supervisor in advance and submit their plan in </a:t>
            </a:r>
            <a:r>
              <a:rPr lang="en-US" dirty="0" err="1"/>
              <a:t>ASPeN</a:t>
            </a:r>
            <a:r>
              <a:rPr lang="en-US" dirty="0"/>
              <a:t>.  Then, they are expected to track their hours in a journal or on a form. Finally, they must submit a final report on the learning activity that documents what they learned, provides evidence of that learning, and reflects on any follow-up or further training they need.  </a:t>
            </a:r>
          </a:p>
          <a:p>
            <a:endParaRPr lang="en-US" dirty="0"/>
          </a:p>
          <a:p>
            <a:r>
              <a:rPr lang="en-US" dirty="0"/>
              <a:t>An example might be if staff is assigned to develop and maintain a new online resource for the library.  They might view a series of tutorials or shadow an expert to learn how to utilize the technology, use some referent books to guide their work, and conduct some usability tests along the way learn how what adjustments are needed.  Between the research and practice, they spend 90 hours actively LEARNING, but that time is not in a classroom or at a presentation or webinar.  That would be the equivalent of 30 credits, but the maximum that can be earned this way is 20, so the staff claim 20 hours toward certification.  Every hour of their work should be documents in a journal or form.  </a:t>
            </a:r>
          </a:p>
        </p:txBody>
      </p:sp>
      <p:sp>
        <p:nvSpPr>
          <p:cNvPr id="4" name="Slide Number Placeholder 3"/>
          <p:cNvSpPr>
            <a:spLocks noGrp="1"/>
          </p:cNvSpPr>
          <p:nvPr>
            <p:ph type="sldNum" sz="quarter" idx="5"/>
          </p:nvPr>
        </p:nvSpPr>
        <p:spPr/>
        <p:txBody>
          <a:bodyPr/>
          <a:lstStyle/>
          <a:p>
            <a:fld id="{B4D7036F-E8F4-4E37-9DFD-69756DFB3D59}" type="slidenum">
              <a:rPr lang="en-US" smtClean="0"/>
              <a:t>7</a:t>
            </a:fld>
            <a:endParaRPr lang="en-US"/>
          </a:p>
        </p:txBody>
      </p:sp>
    </p:spTree>
    <p:extLst>
      <p:ext uri="{BB962C8B-B14F-4D97-AF65-F5344CB8AC3E}">
        <p14:creationId xmlns:p14="http://schemas.microsoft.com/office/powerpoint/2010/main" val="647147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Much of what is required in the Strategic Track is the same as the Admin and Staff tracks, the big difference is that there is no category requirement – that is replaced by the professional development plan linked to the library’s goals. </a:t>
            </a:r>
          </a:p>
          <a:p>
            <a:endParaRPr lang="en-US" dirty="0"/>
          </a:p>
          <a:p>
            <a:r>
              <a:rPr lang="en-US" dirty="0"/>
              <a:t>If you attend a traditional training session or webinar, you claim credit for that the same way as with the other tracks.  </a:t>
            </a:r>
          </a:p>
          <a:p>
            <a:endParaRPr lang="en-US" dirty="0"/>
          </a:p>
          <a:p>
            <a:r>
              <a:rPr lang="en-US" dirty="0"/>
              <a:t>We recommend that participants who are seeking a certificate in this track, also open another track – staff or admin at the same time.  It’s possible that as you work on your professional development, you discover that you are eligible to renew in one of the other tracks and that will save you the time and effort of completing the Strategic Track final report.  </a:t>
            </a:r>
          </a:p>
          <a:p>
            <a:endParaRPr lang="en-US" dirty="0"/>
          </a:p>
          <a:p>
            <a:r>
              <a:rPr lang="en-US" dirty="0"/>
              <a:t>A Strategic Track certificate is issued as an equivalent Administrator Track. Once you have earned a certificate, you may want to continue with a new strategic track or return to one of the legacy tracks.  We expect that seasoned library staff that continue to have focused jobs and learning needs may continue with this track.  Others may decide to do it once to achieve a specific goal and then return to one of the legacy tracks.  </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4D7036F-E8F4-4E37-9DFD-69756DFB3D59}" type="slidenum">
              <a:rPr lang="en-US" smtClean="0"/>
              <a:t>8</a:t>
            </a:fld>
            <a:endParaRPr lang="en-US"/>
          </a:p>
        </p:txBody>
      </p:sp>
    </p:spTree>
    <p:extLst>
      <p:ext uri="{BB962C8B-B14F-4D97-AF65-F5344CB8AC3E}">
        <p14:creationId xmlns:p14="http://schemas.microsoft.com/office/powerpoint/2010/main" val="2314923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new track was launched in April.  Find a recording of an introductory webinar on the MSL Vimeo </a:t>
            </a:r>
          </a:p>
          <a:p>
            <a:r>
              <a:rPr lang="en-US" dirty="0"/>
              <a:t>MSL staff have created a Moodle Course that will guide participants through the process and permit them to upload their initial Professional Development Plan, any optional revisions to the plan, and to submit final reports.  The only activity in </a:t>
            </a:r>
            <a:r>
              <a:rPr lang="en-US" dirty="0" err="1"/>
              <a:t>ASPeN</a:t>
            </a:r>
            <a:r>
              <a:rPr lang="en-US" dirty="0"/>
              <a:t> required at this time is to select the Strategic Track. </a:t>
            </a:r>
          </a:p>
          <a:p>
            <a:endParaRPr lang="en-US" dirty="0"/>
          </a:p>
          <a:p>
            <a:r>
              <a:rPr lang="en-US" dirty="0"/>
              <a:t>MSL staff receive data and notifications from Moodle so when participants have completed the course requirements, that data will be imported into the Montana State Library database, </a:t>
            </a:r>
            <a:r>
              <a:rPr lang="en-US" dirty="0" err="1"/>
              <a:t>ASPeN</a:t>
            </a:r>
            <a:r>
              <a:rPr lang="en-US" dirty="0"/>
              <a:t> and certificates will be processed and awarded in </a:t>
            </a:r>
            <a:r>
              <a:rPr lang="en-US" dirty="0" err="1"/>
              <a:t>ASPeN</a:t>
            </a:r>
            <a:r>
              <a:rPr lang="en-US" dirty="0"/>
              <a:t>.  </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4D7036F-E8F4-4E37-9DFD-69756DFB3D59}" type="slidenum">
              <a:rPr lang="en-US" smtClean="0"/>
              <a:t>9</a:t>
            </a:fld>
            <a:endParaRPr lang="en-US"/>
          </a:p>
        </p:txBody>
      </p:sp>
    </p:spTree>
    <p:extLst>
      <p:ext uri="{BB962C8B-B14F-4D97-AF65-F5344CB8AC3E}">
        <p14:creationId xmlns:p14="http://schemas.microsoft.com/office/powerpoint/2010/main" val="3145039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6/2/2021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6/2/2021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6/2/2021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6/2/2021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6/2/2021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flick@mt.gov" TargetMode="External"/><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users/Wokandapix-61409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85599-D929-4100-9186-D7794346EED4}"/>
              </a:ext>
            </a:extLst>
          </p:cNvPr>
          <p:cNvSpPr>
            <a:spLocks noGrp="1"/>
          </p:cNvSpPr>
          <p:nvPr>
            <p:ph type="ctrTitle"/>
          </p:nvPr>
        </p:nvSpPr>
        <p:spPr>
          <a:xfrm>
            <a:off x="581191" y="1020431"/>
            <a:ext cx="10993549" cy="1973290"/>
          </a:xfrm>
        </p:spPr>
        <p:txBody>
          <a:bodyPr>
            <a:normAutofit/>
          </a:bodyPr>
          <a:lstStyle/>
          <a:p>
            <a:r>
              <a:rPr lang="en-US" sz="4800" cap="none" dirty="0"/>
              <a:t>The </a:t>
            </a:r>
            <a:r>
              <a:rPr lang="en-US" sz="4800" dirty="0"/>
              <a:t>Strategic Track </a:t>
            </a:r>
            <a:br>
              <a:rPr lang="en-US" sz="4800" dirty="0"/>
            </a:br>
            <a:r>
              <a:rPr lang="en-US" sz="4800" cap="none" dirty="0"/>
              <a:t>to MSL certification </a:t>
            </a:r>
            <a:endParaRPr lang="en-US" sz="4800" dirty="0"/>
          </a:p>
        </p:txBody>
      </p:sp>
      <p:sp>
        <p:nvSpPr>
          <p:cNvPr id="4" name="TextBox 3">
            <a:extLst>
              <a:ext uri="{FF2B5EF4-FFF2-40B4-BE49-F238E27FC236}">
                <a16:creationId xmlns:a16="http://schemas.microsoft.com/office/drawing/2014/main" id="{D8BFD543-0EBF-41DC-B877-F47001BF4E4F}"/>
              </a:ext>
            </a:extLst>
          </p:cNvPr>
          <p:cNvSpPr txBox="1"/>
          <p:nvPr/>
        </p:nvSpPr>
        <p:spPr>
          <a:xfrm>
            <a:off x="2178204" y="4397986"/>
            <a:ext cx="9273092" cy="2062103"/>
          </a:xfrm>
          <a:prstGeom prst="rect">
            <a:avLst/>
          </a:prstGeom>
          <a:noFill/>
        </p:spPr>
        <p:txBody>
          <a:bodyPr wrap="square" rtlCol="0">
            <a:spAutoFit/>
          </a:bodyPr>
          <a:lstStyle/>
          <a:p>
            <a:pPr algn="r"/>
            <a:r>
              <a:rPr lang="en-US" sz="4400" dirty="0">
                <a:solidFill>
                  <a:schemeClr val="bg1"/>
                </a:solidFill>
              </a:rPr>
              <a:t>Montana State Library </a:t>
            </a:r>
          </a:p>
          <a:p>
            <a:pPr algn="r"/>
            <a:r>
              <a:rPr lang="en-US" sz="2800" dirty="0">
                <a:solidFill>
                  <a:schemeClr val="bg1"/>
                </a:solidFill>
              </a:rPr>
              <a:t>Spring 2021</a:t>
            </a:r>
          </a:p>
          <a:p>
            <a:pPr algn="r"/>
            <a:endParaRPr lang="en-US" sz="2800" dirty="0">
              <a:solidFill>
                <a:schemeClr val="bg1"/>
              </a:solidFill>
            </a:endParaRPr>
          </a:p>
          <a:p>
            <a:pPr algn="r"/>
            <a:endParaRPr lang="en-US" sz="2800" dirty="0">
              <a:solidFill>
                <a:schemeClr val="bg1"/>
              </a:solidFill>
            </a:endParaRPr>
          </a:p>
        </p:txBody>
      </p:sp>
      <p:pic>
        <p:nvPicPr>
          <p:cNvPr id="5" name="Picture 4" descr="A close up of a logo&#10;&#10;Description automatically generated">
            <a:extLst>
              <a:ext uri="{FF2B5EF4-FFF2-40B4-BE49-F238E27FC236}">
                <a16:creationId xmlns:a16="http://schemas.microsoft.com/office/drawing/2014/main" id="{C98B43F8-4EAF-4773-B802-FC1D69457280}"/>
              </a:ext>
            </a:extLst>
          </p:cNvPr>
          <p:cNvPicPr>
            <a:picLocks noChangeAspect="1"/>
          </p:cNvPicPr>
          <p:nvPr/>
        </p:nvPicPr>
        <p:blipFill>
          <a:blip r:embed="rId3"/>
          <a:stretch>
            <a:fillRect/>
          </a:stretch>
        </p:blipFill>
        <p:spPr>
          <a:xfrm>
            <a:off x="977031" y="3583276"/>
            <a:ext cx="1891073" cy="2182007"/>
          </a:xfrm>
          <a:prstGeom prst="rect">
            <a:avLst/>
          </a:prstGeom>
        </p:spPr>
      </p:pic>
    </p:spTree>
    <p:extLst>
      <p:ext uri="{BB962C8B-B14F-4D97-AF65-F5344CB8AC3E}">
        <p14:creationId xmlns:p14="http://schemas.microsoft.com/office/powerpoint/2010/main" val="2643404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928117C-9446-4E7F-AE62-95E0F6DB5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84D30AFB-4D71-48B0-AA00-28EE92363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96A0B76F-8010-4C62-B4B6-C5FC438C0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9FC936C0-4624-438D-BDD0-6B296BD64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9" name="Rectangle 18">
            <a:extLst>
              <a:ext uri="{FF2B5EF4-FFF2-40B4-BE49-F238E27FC236}">
                <a16:creationId xmlns:a16="http://schemas.microsoft.com/office/drawing/2014/main" id="{52A5E297-FCC0-4CBB-B0F2-AD10B61FA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F7FBDA2-CA1E-4D12-868A-9193C9AA7B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2873" y="734134"/>
            <a:ext cx="7498616"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AC4E780A-8199-4AC7-A5F3-62A40009A836}"/>
              </a:ext>
            </a:extLst>
          </p:cNvPr>
          <p:cNvSpPr>
            <a:spLocks noGrp="1"/>
          </p:cNvSpPr>
          <p:nvPr>
            <p:ph type="title"/>
          </p:nvPr>
        </p:nvSpPr>
        <p:spPr>
          <a:xfrm>
            <a:off x="4579243" y="1419225"/>
            <a:ext cx="6798608" cy="3404317"/>
          </a:xfrm>
        </p:spPr>
        <p:txBody>
          <a:bodyPr vert="horz" lIns="91440" tIns="45720" rIns="91440" bIns="45720" rtlCol="0" anchor="b">
            <a:normAutofit fontScale="90000"/>
          </a:bodyPr>
          <a:lstStyle/>
          <a:p>
            <a:r>
              <a:rPr lang="en-US" sz="4000" cap="none" dirty="0">
                <a:solidFill>
                  <a:srgbClr val="FFFFFF"/>
                </a:solidFill>
              </a:rPr>
              <a:t>Joann Flick  </a:t>
            </a:r>
            <a:br>
              <a:rPr lang="en-US" sz="4000" cap="none" dirty="0">
                <a:solidFill>
                  <a:srgbClr val="FFFFFF"/>
                </a:solidFill>
              </a:rPr>
            </a:br>
            <a:r>
              <a:rPr lang="en-US" sz="4000" cap="none" dirty="0">
                <a:solidFill>
                  <a:srgbClr val="FFFFFF"/>
                </a:solidFill>
                <a:hlinkClick r:id="rId3"/>
              </a:rPr>
              <a:t>jflick@mt.gov</a:t>
            </a:r>
            <a:br>
              <a:rPr lang="en-US" sz="4000" cap="none" dirty="0">
                <a:solidFill>
                  <a:srgbClr val="FFFFFF"/>
                </a:solidFill>
              </a:rPr>
            </a:br>
            <a:r>
              <a:rPr lang="en-US" sz="4000" cap="none" dirty="0">
                <a:solidFill>
                  <a:srgbClr val="FFFFFF"/>
                </a:solidFill>
              </a:rPr>
              <a:t>or your favorite MSL Consulting Librarian 	</a:t>
            </a:r>
            <a:br>
              <a:rPr lang="en-US" sz="4000" cap="none" dirty="0">
                <a:solidFill>
                  <a:srgbClr val="FFFFFF"/>
                </a:solidFill>
              </a:rPr>
            </a:br>
            <a:br>
              <a:rPr lang="en-US" sz="3600" dirty="0">
                <a:solidFill>
                  <a:schemeClr val="bg2"/>
                </a:solidFill>
              </a:rPr>
            </a:br>
            <a:endParaRPr lang="en-US" sz="3600" dirty="0">
              <a:solidFill>
                <a:srgbClr val="FFFFFF"/>
              </a:solidFill>
            </a:endParaRPr>
          </a:p>
        </p:txBody>
      </p:sp>
      <p:grpSp>
        <p:nvGrpSpPr>
          <p:cNvPr id="23" name="Group 22">
            <a:extLst>
              <a:ext uri="{FF2B5EF4-FFF2-40B4-BE49-F238E27FC236}">
                <a16:creationId xmlns:a16="http://schemas.microsoft.com/office/drawing/2014/main" id="{C3E10249-5CE7-46B7-BF63-CADFE9DC19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24" name="Rectangle 23">
              <a:extLst>
                <a:ext uri="{FF2B5EF4-FFF2-40B4-BE49-F238E27FC236}">
                  <a16:creationId xmlns:a16="http://schemas.microsoft.com/office/drawing/2014/main" id="{E0A0B672-D861-46A7-A5CE-F47D2E89C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BE538C5F-339E-4E2E-9D0C-CB525B78A7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BEA4A019-FFF6-4EC2-9691-648866110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pic>
        <p:nvPicPr>
          <p:cNvPr id="6" name="Picture 5" descr="blue question mark">
            <a:extLst>
              <a:ext uri="{FF2B5EF4-FFF2-40B4-BE49-F238E27FC236}">
                <a16:creationId xmlns:a16="http://schemas.microsoft.com/office/drawing/2014/main" id="{140864F5-A206-4C91-9BFA-66F3DDDA7A13}"/>
              </a:ext>
            </a:extLst>
          </p:cNvPr>
          <p:cNvPicPr>
            <a:picLocks noChangeAspect="1"/>
          </p:cNvPicPr>
          <p:nvPr/>
        </p:nvPicPr>
        <p:blipFill rotWithShape="1">
          <a:blip r:embed="rId4"/>
          <a:srcRect l="18489" r="16832" b="-2"/>
          <a:stretch/>
        </p:blipFill>
        <p:spPr>
          <a:xfrm>
            <a:off x="478172" y="723899"/>
            <a:ext cx="3671681" cy="5676901"/>
          </a:xfrm>
          <a:prstGeom prst="rect">
            <a:avLst/>
          </a:prstGeom>
        </p:spPr>
      </p:pic>
      <p:sp>
        <p:nvSpPr>
          <p:cNvPr id="8" name="Text Placeholder 7">
            <a:extLst>
              <a:ext uri="{FF2B5EF4-FFF2-40B4-BE49-F238E27FC236}">
                <a16:creationId xmlns:a16="http://schemas.microsoft.com/office/drawing/2014/main" id="{DBE4D1A5-85D5-4398-BD8A-C88CF9B4689E}"/>
              </a:ext>
            </a:extLst>
          </p:cNvPr>
          <p:cNvSpPr>
            <a:spLocks noGrp="1"/>
          </p:cNvSpPr>
          <p:nvPr>
            <p:ph type="body" sz="half" idx="2"/>
          </p:nvPr>
        </p:nvSpPr>
        <p:spPr>
          <a:xfrm>
            <a:off x="4579243" y="5434351"/>
            <a:ext cx="5869987" cy="689515"/>
          </a:xfrm>
        </p:spPr>
        <p:txBody>
          <a:bodyPr>
            <a:normAutofit/>
          </a:bodyPr>
          <a:lstStyle/>
          <a:p>
            <a:pPr algn="l"/>
            <a:r>
              <a:rPr lang="en-US" sz="2000" dirty="0" err="1"/>
              <a:t>Pixabay</a:t>
            </a:r>
            <a:r>
              <a:rPr lang="en-US" sz="2000" dirty="0"/>
              <a:t> CC0</a:t>
            </a:r>
          </a:p>
        </p:txBody>
      </p:sp>
    </p:spTree>
    <p:extLst>
      <p:ext uri="{BB962C8B-B14F-4D97-AF65-F5344CB8AC3E}">
        <p14:creationId xmlns:p14="http://schemas.microsoft.com/office/powerpoint/2010/main" val="1481533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560996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33B7577-046C-4B74-BC32-69E4C559DE58}"/>
              </a:ext>
            </a:extLst>
          </p:cNvPr>
          <p:cNvSpPr>
            <a:spLocks noGrp="1"/>
          </p:cNvSpPr>
          <p:nvPr>
            <p:ph type="title"/>
          </p:nvPr>
        </p:nvSpPr>
        <p:spPr>
          <a:xfrm>
            <a:off x="762121" y="960723"/>
            <a:ext cx="4968489" cy="521292"/>
          </a:xfrm>
        </p:spPr>
        <p:txBody>
          <a:bodyPr>
            <a:normAutofit/>
          </a:bodyPr>
          <a:lstStyle/>
          <a:p>
            <a:r>
              <a:rPr lang="en-US" dirty="0">
                <a:solidFill>
                  <a:srgbClr val="FFFFFF"/>
                </a:solidFill>
              </a:rPr>
              <a:t>Today	</a:t>
            </a:r>
          </a:p>
        </p:txBody>
      </p:sp>
      <p:sp>
        <p:nvSpPr>
          <p:cNvPr id="14" name="Rectangle 13">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560581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8" y="457200"/>
            <a:ext cx="5600007"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FADBB06B-2E53-45E4-A754-A8F240A02B97}"/>
              </a:ext>
            </a:extLst>
          </p:cNvPr>
          <p:cNvSpPr>
            <a:spLocks noGrp="1"/>
          </p:cNvSpPr>
          <p:nvPr>
            <p:ph idx="1"/>
          </p:nvPr>
        </p:nvSpPr>
        <p:spPr>
          <a:xfrm>
            <a:off x="783387" y="1482015"/>
            <a:ext cx="4947221" cy="4694131"/>
          </a:xfrm>
        </p:spPr>
        <p:txBody>
          <a:bodyPr>
            <a:normAutofit lnSpcReduction="10000"/>
          </a:bodyPr>
          <a:lstStyle/>
          <a:p>
            <a:r>
              <a:rPr lang="en-US" b="1" dirty="0">
                <a:solidFill>
                  <a:srgbClr val="FFFFFF"/>
                </a:solidFill>
              </a:rPr>
              <a:t>Library </a:t>
            </a:r>
            <a:r>
              <a:rPr lang="en-US" b="1" dirty="0">
                <a:solidFill>
                  <a:schemeClr val="accent5">
                    <a:lumMod val="60000"/>
                    <a:lumOff val="40000"/>
                  </a:schemeClr>
                </a:solidFill>
              </a:rPr>
              <a:t>administrators</a:t>
            </a:r>
            <a:r>
              <a:rPr lang="en-US" b="1" dirty="0">
                <a:solidFill>
                  <a:srgbClr val="FFFFFF"/>
                </a:solidFill>
              </a:rPr>
              <a:t> will explore how the library’s strategic plan is a useful framework for planning professional development for library staff </a:t>
            </a:r>
            <a:endParaRPr lang="en-US" dirty="0">
              <a:solidFill>
                <a:srgbClr val="FFFFFF"/>
              </a:solidFill>
            </a:endParaRPr>
          </a:p>
          <a:p>
            <a:r>
              <a:rPr lang="en-US" b="1" dirty="0">
                <a:solidFill>
                  <a:schemeClr val="accent5">
                    <a:lumMod val="60000"/>
                    <a:lumOff val="40000"/>
                  </a:schemeClr>
                </a:solidFill>
              </a:rPr>
              <a:t>Participants</a:t>
            </a:r>
            <a:r>
              <a:rPr lang="en-US" b="1" dirty="0">
                <a:solidFill>
                  <a:srgbClr val="FFFFFF"/>
                </a:solidFill>
              </a:rPr>
              <a:t> will view professional development as a critical part of achieving the library’s goals and providing world-class library services to their community </a:t>
            </a:r>
          </a:p>
          <a:p>
            <a:r>
              <a:rPr lang="en-US" b="1" dirty="0">
                <a:solidFill>
                  <a:schemeClr val="accent5">
                    <a:lumMod val="60000"/>
                    <a:lumOff val="40000"/>
                  </a:schemeClr>
                </a:solidFill>
              </a:rPr>
              <a:t>Participants</a:t>
            </a:r>
            <a:r>
              <a:rPr lang="en-US" b="1" dirty="0">
                <a:solidFill>
                  <a:srgbClr val="FFFFFF"/>
                </a:solidFill>
              </a:rPr>
              <a:t> will identify whether or not the Strategic Track to MSL certification is a good choice for them (and their library). </a:t>
            </a:r>
          </a:p>
          <a:p>
            <a:pPr marL="0" indent="0" algn="r">
              <a:buNone/>
            </a:pPr>
            <a:endParaRPr lang="en-US" dirty="0">
              <a:solidFill>
                <a:srgbClr val="FFFFFF"/>
              </a:solidFill>
            </a:endParaRPr>
          </a:p>
          <a:p>
            <a:pPr marL="0" indent="0" algn="r">
              <a:buNone/>
            </a:pPr>
            <a:r>
              <a:rPr lang="en-US" dirty="0" err="1">
                <a:solidFill>
                  <a:srgbClr val="FFFFFF"/>
                </a:solidFill>
              </a:rPr>
              <a:t>mohamed_hassan</a:t>
            </a:r>
            <a:r>
              <a:rPr lang="en-US" dirty="0">
                <a:solidFill>
                  <a:srgbClr val="FFFFFF"/>
                </a:solidFill>
              </a:rPr>
              <a:t> on </a:t>
            </a:r>
            <a:r>
              <a:rPr lang="en-US" dirty="0" err="1">
                <a:solidFill>
                  <a:srgbClr val="FFFFFF"/>
                </a:solidFill>
              </a:rPr>
              <a:t>Pixabay</a:t>
            </a:r>
            <a:r>
              <a:rPr lang="en-US" dirty="0">
                <a:solidFill>
                  <a:srgbClr val="FFFFFF"/>
                </a:solidFill>
              </a:rPr>
              <a:t> CC0</a:t>
            </a:r>
          </a:p>
        </p:txBody>
      </p:sp>
      <p:sp>
        <p:nvSpPr>
          <p:cNvPr id="18" name="Rectangle 17">
            <a:extLst>
              <a:ext uri="{FF2B5EF4-FFF2-40B4-BE49-F238E27FC236}">
                <a16:creationId xmlns:a16="http://schemas.microsoft.com/office/drawing/2014/main" id="{C5F09389-6A8E-46D6-B5F4-A3C55FAE6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9" y="619125"/>
            <a:ext cx="5600006" cy="56070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logo&#10;&#10;Description generated with very high confidence">
            <a:extLst>
              <a:ext uri="{FF2B5EF4-FFF2-40B4-BE49-F238E27FC236}">
                <a16:creationId xmlns:a16="http://schemas.microsoft.com/office/drawing/2014/main" id="{34D06FCC-AE52-4E87-B14C-A0646665FA21}"/>
              </a:ext>
            </a:extLst>
          </p:cNvPr>
          <p:cNvPicPr>
            <a:picLocks noChangeAspect="1"/>
          </p:cNvPicPr>
          <p:nvPr/>
        </p:nvPicPr>
        <p:blipFill>
          <a:blip r:embed="rId3"/>
          <a:stretch>
            <a:fillRect/>
          </a:stretch>
        </p:blipFill>
        <p:spPr>
          <a:xfrm>
            <a:off x="6558042" y="1230491"/>
            <a:ext cx="4772557" cy="4945656"/>
          </a:xfrm>
          <a:prstGeom prst="rect">
            <a:avLst/>
          </a:prstGeom>
        </p:spPr>
      </p:pic>
      <p:sp>
        <p:nvSpPr>
          <p:cNvPr id="4" name="Freeform: Shape 3">
            <a:extLst>
              <a:ext uri="{FF2B5EF4-FFF2-40B4-BE49-F238E27FC236}">
                <a16:creationId xmlns:a16="http://schemas.microsoft.com/office/drawing/2014/main" id="{D4FC6D9E-4A21-44E2-950C-FD0C9B4240BE}"/>
              </a:ext>
            </a:extLst>
          </p:cNvPr>
          <p:cNvSpPr/>
          <p:nvPr/>
        </p:nvSpPr>
        <p:spPr>
          <a:xfrm>
            <a:off x="7325958" y="1172584"/>
            <a:ext cx="387275" cy="204810"/>
          </a:xfrm>
          <a:custGeom>
            <a:avLst/>
            <a:gdLst>
              <a:gd name="connsiteX0" fmla="*/ 322729 w 387275"/>
              <a:gd name="connsiteY0" fmla="*/ 204395 h 204810"/>
              <a:gd name="connsiteX1" fmla="*/ 268941 w 387275"/>
              <a:gd name="connsiteY1" fmla="*/ 129091 h 204810"/>
              <a:gd name="connsiteX2" fmla="*/ 236668 w 387275"/>
              <a:gd name="connsiteY2" fmla="*/ 118334 h 204810"/>
              <a:gd name="connsiteX3" fmla="*/ 118334 w 387275"/>
              <a:gd name="connsiteY3" fmla="*/ 129091 h 204810"/>
              <a:gd name="connsiteX4" fmla="*/ 21515 w 387275"/>
              <a:gd name="connsiteY4" fmla="*/ 118334 h 204810"/>
              <a:gd name="connsiteX5" fmla="*/ 53788 w 387275"/>
              <a:gd name="connsiteY5" fmla="*/ 129091 h 204810"/>
              <a:gd name="connsiteX6" fmla="*/ 172122 w 387275"/>
              <a:gd name="connsiteY6" fmla="*/ 107576 h 204810"/>
              <a:gd name="connsiteX7" fmla="*/ 204395 w 387275"/>
              <a:gd name="connsiteY7" fmla="*/ 96818 h 204810"/>
              <a:gd name="connsiteX8" fmla="*/ 236668 w 387275"/>
              <a:gd name="connsiteY8" fmla="*/ 75303 h 204810"/>
              <a:gd name="connsiteX9" fmla="*/ 268941 w 387275"/>
              <a:gd name="connsiteY9" fmla="*/ 86061 h 204810"/>
              <a:gd name="connsiteX10" fmla="*/ 344244 w 387275"/>
              <a:gd name="connsiteY10" fmla="*/ 161364 h 204810"/>
              <a:gd name="connsiteX11" fmla="*/ 365760 w 387275"/>
              <a:gd name="connsiteY11" fmla="*/ 139849 h 204810"/>
              <a:gd name="connsiteX12" fmla="*/ 376517 w 387275"/>
              <a:gd name="connsiteY12" fmla="*/ 96818 h 204810"/>
              <a:gd name="connsiteX13" fmla="*/ 387275 w 387275"/>
              <a:gd name="connsiteY13" fmla="*/ 64545 h 204810"/>
              <a:gd name="connsiteX14" fmla="*/ 322729 w 387275"/>
              <a:gd name="connsiteY14" fmla="*/ 21515 h 204810"/>
              <a:gd name="connsiteX15" fmla="*/ 258183 w 387275"/>
              <a:gd name="connsiteY15" fmla="*/ 0 h 204810"/>
              <a:gd name="connsiteX16" fmla="*/ 172122 w 387275"/>
              <a:gd name="connsiteY16" fmla="*/ 32272 h 204810"/>
              <a:gd name="connsiteX17" fmla="*/ 129091 w 387275"/>
              <a:gd name="connsiteY17" fmla="*/ 75303 h 204810"/>
              <a:gd name="connsiteX18" fmla="*/ 64546 w 387275"/>
              <a:gd name="connsiteY18" fmla="*/ 107576 h 204810"/>
              <a:gd name="connsiteX19" fmla="*/ 32273 w 387275"/>
              <a:gd name="connsiteY19" fmla="*/ 118334 h 204810"/>
              <a:gd name="connsiteX20" fmla="*/ 0 w 387275"/>
              <a:gd name="connsiteY20" fmla="*/ 107576 h 204810"/>
              <a:gd name="connsiteX21" fmla="*/ 32273 w 387275"/>
              <a:gd name="connsiteY21" fmla="*/ 118334 h 204810"/>
              <a:gd name="connsiteX22" fmla="*/ 150607 w 387275"/>
              <a:gd name="connsiteY22" fmla="*/ 107576 h 204810"/>
              <a:gd name="connsiteX23" fmla="*/ 215153 w 387275"/>
              <a:gd name="connsiteY23" fmla="*/ 86061 h 204810"/>
              <a:gd name="connsiteX24" fmla="*/ 247426 w 387275"/>
              <a:gd name="connsiteY24" fmla="*/ 75303 h 204810"/>
              <a:gd name="connsiteX25" fmla="*/ 290456 w 387275"/>
              <a:gd name="connsiteY25" fmla="*/ 139849 h 204810"/>
              <a:gd name="connsiteX26" fmla="*/ 311971 w 387275"/>
              <a:gd name="connsiteY26" fmla="*/ 172122 h 204810"/>
              <a:gd name="connsiteX27" fmla="*/ 322729 w 387275"/>
              <a:gd name="connsiteY27" fmla="*/ 204395 h 204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87275" h="204810">
                <a:moveTo>
                  <a:pt x="322729" y="204395"/>
                </a:moveTo>
                <a:cubicBezTo>
                  <a:pt x="315557" y="197223"/>
                  <a:pt x="291627" y="142702"/>
                  <a:pt x="268941" y="129091"/>
                </a:cubicBezTo>
                <a:cubicBezTo>
                  <a:pt x="259217" y="123257"/>
                  <a:pt x="247426" y="121920"/>
                  <a:pt x="236668" y="118334"/>
                </a:cubicBezTo>
                <a:cubicBezTo>
                  <a:pt x="197223" y="121920"/>
                  <a:pt x="157941" y="129091"/>
                  <a:pt x="118334" y="129091"/>
                </a:cubicBezTo>
                <a:cubicBezTo>
                  <a:pt x="85862" y="129091"/>
                  <a:pt x="-9290" y="108066"/>
                  <a:pt x="21515" y="118334"/>
                </a:cubicBezTo>
                <a:lnTo>
                  <a:pt x="53788" y="129091"/>
                </a:lnTo>
                <a:cubicBezTo>
                  <a:pt x="114734" y="120385"/>
                  <a:pt x="121399" y="122069"/>
                  <a:pt x="172122" y="107576"/>
                </a:cubicBezTo>
                <a:cubicBezTo>
                  <a:pt x="183025" y="104461"/>
                  <a:pt x="194253" y="101889"/>
                  <a:pt x="204395" y="96818"/>
                </a:cubicBezTo>
                <a:cubicBezTo>
                  <a:pt x="215959" y="91036"/>
                  <a:pt x="225910" y="82475"/>
                  <a:pt x="236668" y="75303"/>
                </a:cubicBezTo>
                <a:cubicBezTo>
                  <a:pt x="247426" y="78889"/>
                  <a:pt x="260923" y="78043"/>
                  <a:pt x="268941" y="86061"/>
                </a:cubicBezTo>
                <a:cubicBezTo>
                  <a:pt x="355250" y="172371"/>
                  <a:pt x="271219" y="137024"/>
                  <a:pt x="344244" y="161364"/>
                </a:cubicBezTo>
                <a:cubicBezTo>
                  <a:pt x="351416" y="154192"/>
                  <a:pt x="361224" y="148921"/>
                  <a:pt x="365760" y="139849"/>
                </a:cubicBezTo>
                <a:cubicBezTo>
                  <a:pt x="372372" y="126625"/>
                  <a:pt x="372455" y="111034"/>
                  <a:pt x="376517" y="96818"/>
                </a:cubicBezTo>
                <a:cubicBezTo>
                  <a:pt x="379632" y="85915"/>
                  <a:pt x="383689" y="75303"/>
                  <a:pt x="387275" y="64545"/>
                </a:cubicBezTo>
                <a:cubicBezTo>
                  <a:pt x="365760" y="50202"/>
                  <a:pt x="347260" y="29692"/>
                  <a:pt x="322729" y="21515"/>
                </a:cubicBezTo>
                <a:lnTo>
                  <a:pt x="258183" y="0"/>
                </a:lnTo>
                <a:cubicBezTo>
                  <a:pt x="211183" y="9399"/>
                  <a:pt x="205844" y="3368"/>
                  <a:pt x="172122" y="32272"/>
                </a:cubicBezTo>
                <a:cubicBezTo>
                  <a:pt x="156720" y="45473"/>
                  <a:pt x="148335" y="68888"/>
                  <a:pt x="129091" y="75303"/>
                </a:cubicBezTo>
                <a:cubicBezTo>
                  <a:pt x="47971" y="102344"/>
                  <a:pt x="147961" y="65868"/>
                  <a:pt x="64546" y="107576"/>
                </a:cubicBezTo>
                <a:cubicBezTo>
                  <a:pt x="54404" y="112647"/>
                  <a:pt x="43031" y="114748"/>
                  <a:pt x="32273" y="118334"/>
                </a:cubicBezTo>
                <a:lnTo>
                  <a:pt x="0" y="107576"/>
                </a:lnTo>
                <a:lnTo>
                  <a:pt x="32273" y="118334"/>
                </a:lnTo>
                <a:cubicBezTo>
                  <a:pt x="71718" y="114748"/>
                  <a:pt x="111602" y="114459"/>
                  <a:pt x="150607" y="107576"/>
                </a:cubicBezTo>
                <a:cubicBezTo>
                  <a:pt x="172941" y="103635"/>
                  <a:pt x="193638" y="93233"/>
                  <a:pt x="215153" y="86061"/>
                </a:cubicBezTo>
                <a:lnTo>
                  <a:pt x="247426" y="75303"/>
                </a:lnTo>
                <a:lnTo>
                  <a:pt x="290456" y="139849"/>
                </a:lnTo>
                <a:lnTo>
                  <a:pt x="311971" y="172122"/>
                </a:lnTo>
                <a:cubicBezTo>
                  <a:pt x="328399" y="122840"/>
                  <a:pt x="329901" y="211567"/>
                  <a:pt x="322729" y="20439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5">
            <a:extLst>
              <a:ext uri="{FF2B5EF4-FFF2-40B4-BE49-F238E27FC236}">
                <a16:creationId xmlns:a16="http://schemas.microsoft.com/office/drawing/2014/main" id="{A5141F60-E1D2-407E-88CD-15DDC130CEB3}"/>
              </a:ext>
            </a:extLst>
          </p:cNvPr>
          <p:cNvSpPr/>
          <p:nvPr/>
        </p:nvSpPr>
        <p:spPr>
          <a:xfrm>
            <a:off x="6745045" y="2398955"/>
            <a:ext cx="1151068" cy="763793"/>
          </a:xfrm>
          <a:custGeom>
            <a:avLst/>
            <a:gdLst>
              <a:gd name="connsiteX0" fmla="*/ 398033 w 1151068"/>
              <a:gd name="connsiteY0" fmla="*/ 0 h 763793"/>
              <a:gd name="connsiteX1" fmla="*/ 344244 w 1151068"/>
              <a:gd name="connsiteY1" fmla="*/ 53789 h 763793"/>
              <a:gd name="connsiteX2" fmla="*/ 311971 w 1151068"/>
              <a:gd name="connsiteY2" fmla="*/ 75304 h 763793"/>
              <a:gd name="connsiteX3" fmla="*/ 279699 w 1151068"/>
              <a:gd name="connsiteY3" fmla="*/ 107577 h 763793"/>
              <a:gd name="connsiteX4" fmla="*/ 247426 w 1151068"/>
              <a:gd name="connsiteY4" fmla="*/ 129092 h 763793"/>
              <a:gd name="connsiteX5" fmla="*/ 193637 w 1151068"/>
              <a:gd name="connsiteY5" fmla="*/ 182880 h 763793"/>
              <a:gd name="connsiteX6" fmla="*/ 172122 w 1151068"/>
              <a:gd name="connsiteY6" fmla="*/ 204396 h 763793"/>
              <a:gd name="connsiteX7" fmla="*/ 129091 w 1151068"/>
              <a:gd name="connsiteY7" fmla="*/ 258184 h 763793"/>
              <a:gd name="connsiteX8" fmla="*/ 118334 w 1151068"/>
              <a:gd name="connsiteY8" fmla="*/ 290457 h 763793"/>
              <a:gd name="connsiteX9" fmla="*/ 96819 w 1151068"/>
              <a:gd name="connsiteY9" fmla="*/ 322730 h 763793"/>
              <a:gd name="connsiteX10" fmla="*/ 86061 w 1151068"/>
              <a:gd name="connsiteY10" fmla="*/ 365760 h 763793"/>
              <a:gd name="connsiteX11" fmla="*/ 64546 w 1151068"/>
              <a:gd name="connsiteY11" fmla="*/ 430306 h 763793"/>
              <a:gd name="connsiteX12" fmla="*/ 43030 w 1151068"/>
              <a:gd name="connsiteY12" fmla="*/ 516367 h 763793"/>
              <a:gd name="connsiteX13" fmla="*/ 21515 w 1151068"/>
              <a:gd name="connsiteY13" fmla="*/ 634701 h 763793"/>
              <a:gd name="connsiteX14" fmla="*/ 0 w 1151068"/>
              <a:gd name="connsiteY14" fmla="*/ 699247 h 763793"/>
              <a:gd name="connsiteX15" fmla="*/ 107576 w 1151068"/>
              <a:gd name="connsiteY15" fmla="*/ 720763 h 763793"/>
              <a:gd name="connsiteX16" fmla="*/ 247426 w 1151068"/>
              <a:gd name="connsiteY16" fmla="*/ 742278 h 763793"/>
              <a:gd name="connsiteX17" fmla="*/ 279699 w 1151068"/>
              <a:gd name="connsiteY17" fmla="*/ 753036 h 763793"/>
              <a:gd name="connsiteX18" fmla="*/ 344244 w 1151068"/>
              <a:gd name="connsiteY18" fmla="*/ 763793 h 763793"/>
              <a:gd name="connsiteX19" fmla="*/ 677731 w 1151068"/>
              <a:gd name="connsiteY19" fmla="*/ 753036 h 763793"/>
              <a:gd name="connsiteX20" fmla="*/ 710004 w 1151068"/>
              <a:gd name="connsiteY20" fmla="*/ 742278 h 763793"/>
              <a:gd name="connsiteX21" fmla="*/ 796066 w 1151068"/>
              <a:gd name="connsiteY21" fmla="*/ 720763 h 763793"/>
              <a:gd name="connsiteX22" fmla="*/ 860611 w 1151068"/>
              <a:gd name="connsiteY22" fmla="*/ 699247 h 763793"/>
              <a:gd name="connsiteX23" fmla="*/ 892884 w 1151068"/>
              <a:gd name="connsiteY23" fmla="*/ 677732 h 763793"/>
              <a:gd name="connsiteX24" fmla="*/ 957430 w 1151068"/>
              <a:gd name="connsiteY24" fmla="*/ 656217 h 763793"/>
              <a:gd name="connsiteX25" fmla="*/ 978946 w 1151068"/>
              <a:gd name="connsiteY25" fmla="*/ 634701 h 763793"/>
              <a:gd name="connsiteX26" fmla="*/ 1011219 w 1151068"/>
              <a:gd name="connsiteY26" fmla="*/ 613186 h 763793"/>
              <a:gd name="connsiteX27" fmla="*/ 1021976 w 1151068"/>
              <a:gd name="connsiteY27" fmla="*/ 580913 h 763793"/>
              <a:gd name="connsiteX28" fmla="*/ 1065007 w 1151068"/>
              <a:gd name="connsiteY28" fmla="*/ 527125 h 763793"/>
              <a:gd name="connsiteX29" fmla="*/ 1075764 w 1151068"/>
              <a:gd name="connsiteY29" fmla="*/ 494852 h 763793"/>
              <a:gd name="connsiteX30" fmla="*/ 1097280 w 1151068"/>
              <a:gd name="connsiteY30" fmla="*/ 462579 h 763793"/>
              <a:gd name="connsiteX31" fmla="*/ 1118795 w 1151068"/>
              <a:gd name="connsiteY31" fmla="*/ 398033 h 763793"/>
              <a:gd name="connsiteX32" fmla="*/ 1129553 w 1151068"/>
              <a:gd name="connsiteY32" fmla="*/ 365760 h 763793"/>
              <a:gd name="connsiteX33" fmla="*/ 1151068 w 1151068"/>
              <a:gd name="connsiteY33" fmla="*/ 322730 h 763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51068" h="763793">
                <a:moveTo>
                  <a:pt x="398033" y="0"/>
                </a:moveTo>
                <a:cubicBezTo>
                  <a:pt x="380103" y="17930"/>
                  <a:pt x="363327" y="37092"/>
                  <a:pt x="344244" y="53789"/>
                </a:cubicBezTo>
                <a:cubicBezTo>
                  <a:pt x="334514" y="62303"/>
                  <a:pt x="321903" y="67027"/>
                  <a:pt x="311971" y="75304"/>
                </a:cubicBezTo>
                <a:cubicBezTo>
                  <a:pt x="300284" y="85043"/>
                  <a:pt x="291386" y="97838"/>
                  <a:pt x="279699" y="107577"/>
                </a:cubicBezTo>
                <a:cubicBezTo>
                  <a:pt x="269767" y="115854"/>
                  <a:pt x="257156" y="120578"/>
                  <a:pt x="247426" y="129092"/>
                </a:cubicBezTo>
                <a:cubicBezTo>
                  <a:pt x="228343" y="145789"/>
                  <a:pt x="211567" y="164950"/>
                  <a:pt x="193637" y="182880"/>
                </a:cubicBezTo>
                <a:cubicBezTo>
                  <a:pt x="186465" y="190052"/>
                  <a:pt x="177748" y="195957"/>
                  <a:pt x="172122" y="204396"/>
                </a:cubicBezTo>
                <a:cubicBezTo>
                  <a:pt x="144981" y="245108"/>
                  <a:pt x="159749" y="227527"/>
                  <a:pt x="129091" y="258184"/>
                </a:cubicBezTo>
                <a:cubicBezTo>
                  <a:pt x="125505" y="268942"/>
                  <a:pt x="123405" y="280315"/>
                  <a:pt x="118334" y="290457"/>
                </a:cubicBezTo>
                <a:cubicBezTo>
                  <a:pt x="112552" y="302021"/>
                  <a:pt x="101912" y="310846"/>
                  <a:pt x="96819" y="322730"/>
                </a:cubicBezTo>
                <a:cubicBezTo>
                  <a:pt x="90995" y="336319"/>
                  <a:pt x="90309" y="351599"/>
                  <a:pt x="86061" y="365760"/>
                </a:cubicBezTo>
                <a:cubicBezTo>
                  <a:pt x="79544" y="387483"/>
                  <a:pt x="68994" y="408067"/>
                  <a:pt x="64546" y="430306"/>
                </a:cubicBezTo>
                <a:cubicBezTo>
                  <a:pt x="51564" y="495213"/>
                  <a:pt x="59570" y="466748"/>
                  <a:pt x="43030" y="516367"/>
                </a:cubicBezTo>
                <a:cubicBezTo>
                  <a:pt x="39514" y="537466"/>
                  <a:pt x="27961" y="611064"/>
                  <a:pt x="21515" y="634701"/>
                </a:cubicBezTo>
                <a:cubicBezTo>
                  <a:pt x="15548" y="656581"/>
                  <a:pt x="0" y="699247"/>
                  <a:pt x="0" y="699247"/>
                </a:cubicBezTo>
                <a:cubicBezTo>
                  <a:pt x="57036" y="713507"/>
                  <a:pt x="39002" y="710213"/>
                  <a:pt x="107576" y="720763"/>
                </a:cubicBezTo>
                <a:cubicBezTo>
                  <a:pt x="135474" y="725055"/>
                  <a:pt x="217224" y="735566"/>
                  <a:pt x="247426" y="742278"/>
                </a:cubicBezTo>
                <a:cubicBezTo>
                  <a:pt x="258496" y="744738"/>
                  <a:pt x="268629" y="750576"/>
                  <a:pt x="279699" y="753036"/>
                </a:cubicBezTo>
                <a:cubicBezTo>
                  <a:pt x="300991" y="757768"/>
                  <a:pt x="322729" y="760207"/>
                  <a:pt x="344244" y="763793"/>
                </a:cubicBezTo>
                <a:cubicBezTo>
                  <a:pt x="455406" y="760207"/>
                  <a:pt x="566703" y="759567"/>
                  <a:pt x="677731" y="753036"/>
                </a:cubicBezTo>
                <a:cubicBezTo>
                  <a:pt x="689051" y="752370"/>
                  <a:pt x="699064" y="745262"/>
                  <a:pt x="710004" y="742278"/>
                </a:cubicBezTo>
                <a:cubicBezTo>
                  <a:pt x="738532" y="734498"/>
                  <a:pt x="768013" y="730114"/>
                  <a:pt x="796066" y="720763"/>
                </a:cubicBezTo>
                <a:cubicBezTo>
                  <a:pt x="817581" y="713591"/>
                  <a:pt x="841741" y="711827"/>
                  <a:pt x="860611" y="699247"/>
                </a:cubicBezTo>
                <a:cubicBezTo>
                  <a:pt x="871369" y="692075"/>
                  <a:pt x="881069" y="682983"/>
                  <a:pt x="892884" y="677732"/>
                </a:cubicBezTo>
                <a:cubicBezTo>
                  <a:pt x="913608" y="668521"/>
                  <a:pt x="957430" y="656217"/>
                  <a:pt x="957430" y="656217"/>
                </a:cubicBezTo>
                <a:cubicBezTo>
                  <a:pt x="964602" y="649045"/>
                  <a:pt x="971026" y="641037"/>
                  <a:pt x="978946" y="634701"/>
                </a:cubicBezTo>
                <a:cubicBezTo>
                  <a:pt x="989042" y="626624"/>
                  <a:pt x="1003142" y="623282"/>
                  <a:pt x="1011219" y="613186"/>
                </a:cubicBezTo>
                <a:cubicBezTo>
                  <a:pt x="1018303" y="604331"/>
                  <a:pt x="1016905" y="591055"/>
                  <a:pt x="1021976" y="580913"/>
                </a:cubicBezTo>
                <a:cubicBezTo>
                  <a:pt x="1035547" y="553770"/>
                  <a:pt x="1044994" y="547137"/>
                  <a:pt x="1065007" y="527125"/>
                </a:cubicBezTo>
                <a:cubicBezTo>
                  <a:pt x="1068593" y="516367"/>
                  <a:pt x="1070693" y="504994"/>
                  <a:pt x="1075764" y="494852"/>
                </a:cubicBezTo>
                <a:cubicBezTo>
                  <a:pt x="1081546" y="483288"/>
                  <a:pt x="1092029" y="474394"/>
                  <a:pt x="1097280" y="462579"/>
                </a:cubicBezTo>
                <a:cubicBezTo>
                  <a:pt x="1106491" y="441855"/>
                  <a:pt x="1111623" y="419548"/>
                  <a:pt x="1118795" y="398033"/>
                </a:cubicBezTo>
                <a:lnTo>
                  <a:pt x="1129553" y="365760"/>
                </a:lnTo>
                <a:cubicBezTo>
                  <a:pt x="1141914" y="328675"/>
                  <a:pt x="1132291" y="341505"/>
                  <a:pt x="1151068" y="322730"/>
                </a:cubicBezTo>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7689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99BB3-CCFE-46D6-A006-2E5243FED1F9}"/>
              </a:ext>
            </a:extLst>
          </p:cNvPr>
          <p:cNvSpPr>
            <a:spLocks noGrp="1"/>
          </p:cNvSpPr>
          <p:nvPr>
            <p:ph type="title"/>
          </p:nvPr>
        </p:nvSpPr>
        <p:spPr>
          <a:xfrm>
            <a:off x="581192" y="702156"/>
            <a:ext cx="11029616" cy="1013800"/>
          </a:xfrm>
        </p:spPr>
        <p:txBody>
          <a:bodyPr>
            <a:normAutofit/>
          </a:bodyPr>
          <a:lstStyle/>
          <a:p>
            <a:r>
              <a:rPr lang="en-US" dirty="0"/>
              <a:t>A professional Development Plan is a road map…</a:t>
            </a:r>
          </a:p>
        </p:txBody>
      </p:sp>
      <p:sp>
        <p:nvSpPr>
          <p:cNvPr id="10" name="Rectangle 9">
            <a:extLst>
              <a:ext uri="{FF2B5EF4-FFF2-40B4-BE49-F238E27FC236}">
                <a16:creationId xmlns:a16="http://schemas.microsoft.com/office/drawing/2014/main" id="{FF48D04A-B18A-4669-86FA-1F7C104C4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map&#10;&#10;Description generated with high confidence">
            <a:extLst>
              <a:ext uri="{FF2B5EF4-FFF2-40B4-BE49-F238E27FC236}">
                <a16:creationId xmlns:a16="http://schemas.microsoft.com/office/drawing/2014/main" id="{5B98EED3-9643-43BA-8684-20E4B5E4DFD6}"/>
              </a:ext>
            </a:extLst>
          </p:cNvPr>
          <p:cNvPicPr>
            <a:picLocks noChangeAspect="1"/>
          </p:cNvPicPr>
          <p:nvPr/>
        </p:nvPicPr>
        <p:blipFill rotWithShape="1">
          <a:blip r:embed="rId3"/>
          <a:srcRect t="3875" r="-3" b="-3"/>
          <a:stretch/>
        </p:blipFill>
        <p:spPr>
          <a:xfrm>
            <a:off x="832590" y="2511369"/>
            <a:ext cx="4573761" cy="3363339"/>
          </a:xfrm>
          <a:prstGeom prst="rect">
            <a:avLst/>
          </a:prstGeom>
        </p:spPr>
      </p:pic>
      <p:sp>
        <p:nvSpPr>
          <p:cNvPr id="3" name="Content Placeholder 2">
            <a:extLst>
              <a:ext uri="{FF2B5EF4-FFF2-40B4-BE49-F238E27FC236}">
                <a16:creationId xmlns:a16="http://schemas.microsoft.com/office/drawing/2014/main" id="{DB44DC14-1F18-409D-BDDD-C884F43B19BA}"/>
              </a:ext>
            </a:extLst>
          </p:cNvPr>
          <p:cNvSpPr>
            <a:spLocks noGrp="1"/>
          </p:cNvSpPr>
          <p:nvPr>
            <p:ph idx="1"/>
          </p:nvPr>
        </p:nvSpPr>
        <p:spPr>
          <a:xfrm>
            <a:off x="5949863" y="2180496"/>
            <a:ext cx="6050071" cy="4045683"/>
          </a:xfrm>
        </p:spPr>
        <p:txBody>
          <a:bodyPr>
            <a:normAutofit/>
          </a:bodyPr>
          <a:lstStyle/>
          <a:p>
            <a:r>
              <a:rPr lang="en-US" sz="2400" dirty="0"/>
              <a:t>PDPs identify </a:t>
            </a:r>
            <a:r>
              <a:rPr lang="en-US" sz="2400" b="1" dirty="0">
                <a:solidFill>
                  <a:schemeClr val="accent3">
                    <a:lumMod val="50000"/>
                  </a:schemeClr>
                </a:solidFill>
              </a:rPr>
              <a:t>gaps</a:t>
            </a:r>
            <a:r>
              <a:rPr lang="en-US" sz="2400" dirty="0"/>
              <a:t> between staff skills &amp; abilities &amp; the organization’s needs</a:t>
            </a:r>
          </a:p>
          <a:p>
            <a:r>
              <a:rPr lang="en-US" sz="2400" dirty="0"/>
              <a:t>Individual staff set out goals &amp; desired outcomes for their training activities and identify how each of their personal goals </a:t>
            </a:r>
            <a:r>
              <a:rPr lang="en-US" sz="2400" b="1" dirty="0">
                <a:solidFill>
                  <a:schemeClr val="accent3">
                    <a:lumMod val="50000"/>
                  </a:schemeClr>
                </a:solidFill>
              </a:rPr>
              <a:t>link to the library’s goals</a:t>
            </a:r>
          </a:p>
          <a:p>
            <a:r>
              <a:rPr lang="en-US" sz="2400" dirty="0"/>
              <a:t>Plans are developed </a:t>
            </a:r>
            <a:r>
              <a:rPr lang="en-US" sz="2400" b="1" dirty="0">
                <a:solidFill>
                  <a:schemeClr val="accent3">
                    <a:lumMod val="50000"/>
                  </a:schemeClr>
                </a:solidFill>
              </a:rPr>
              <a:t>collaboratively</a:t>
            </a:r>
            <a:r>
              <a:rPr lang="en-US" sz="2400" dirty="0"/>
              <a:t> </a:t>
            </a:r>
          </a:p>
          <a:p>
            <a:r>
              <a:rPr lang="en-US" sz="2400" dirty="0"/>
              <a:t>Both staff &amp; organization commit to the plan </a:t>
            </a:r>
          </a:p>
        </p:txBody>
      </p:sp>
      <p:sp>
        <p:nvSpPr>
          <p:cNvPr id="4" name="TextBox 3">
            <a:extLst>
              <a:ext uri="{FF2B5EF4-FFF2-40B4-BE49-F238E27FC236}">
                <a16:creationId xmlns:a16="http://schemas.microsoft.com/office/drawing/2014/main" id="{B05EF061-A125-4EF4-BE0D-FA7C9C6AD2C2}"/>
              </a:ext>
            </a:extLst>
          </p:cNvPr>
          <p:cNvSpPr txBox="1"/>
          <p:nvPr/>
        </p:nvSpPr>
        <p:spPr>
          <a:xfrm>
            <a:off x="6594438" y="6131859"/>
            <a:ext cx="2893807" cy="369332"/>
          </a:xfrm>
          <a:prstGeom prst="rect">
            <a:avLst/>
          </a:prstGeom>
          <a:noFill/>
        </p:spPr>
        <p:txBody>
          <a:bodyPr wrap="square" rtlCol="0">
            <a:spAutoFit/>
          </a:bodyPr>
          <a:lstStyle/>
          <a:p>
            <a:r>
              <a:rPr lang="en-US" dirty="0"/>
              <a:t>MT511 map – public domain</a:t>
            </a:r>
          </a:p>
        </p:txBody>
      </p:sp>
    </p:spTree>
    <p:extLst>
      <p:ext uri="{BB962C8B-B14F-4D97-AF65-F5344CB8AC3E}">
        <p14:creationId xmlns:p14="http://schemas.microsoft.com/office/powerpoint/2010/main" val="3809834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34E7-DE77-461B-8009-0866F836BE85}"/>
              </a:ext>
            </a:extLst>
          </p:cNvPr>
          <p:cNvSpPr>
            <a:spLocks noGrp="1"/>
          </p:cNvSpPr>
          <p:nvPr>
            <p:ph type="title"/>
          </p:nvPr>
        </p:nvSpPr>
        <p:spPr/>
        <p:txBody>
          <a:bodyPr/>
          <a:lstStyle/>
          <a:p>
            <a:r>
              <a:rPr lang="en-US" dirty="0"/>
              <a:t>Your LIBRARY’s STRATEGIC PLAN – to – PDP </a:t>
            </a:r>
          </a:p>
        </p:txBody>
      </p:sp>
      <p:sp>
        <p:nvSpPr>
          <p:cNvPr id="3" name="Content Placeholder 2">
            <a:extLst>
              <a:ext uri="{FF2B5EF4-FFF2-40B4-BE49-F238E27FC236}">
                <a16:creationId xmlns:a16="http://schemas.microsoft.com/office/drawing/2014/main" id="{1952E36D-880F-4868-8FD3-1F27DB594786}"/>
              </a:ext>
            </a:extLst>
          </p:cNvPr>
          <p:cNvSpPr>
            <a:spLocks noGrp="1"/>
          </p:cNvSpPr>
          <p:nvPr>
            <p:ph idx="1"/>
          </p:nvPr>
        </p:nvSpPr>
        <p:spPr>
          <a:xfrm>
            <a:off x="581192" y="2180496"/>
            <a:ext cx="4667213" cy="4170200"/>
          </a:xfrm>
        </p:spPr>
        <p:txBody>
          <a:bodyPr>
            <a:normAutofit fontScale="40000" lnSpcReduction="20000"/>
          </a:bodyPr>
          <a:lstStyle/>
          <a:p>
            <a:pPr marL="742950" indent="-742950">
              <a:buFont typeface="+mj-lt"/>
              <a:buAutoNum type="arabicPeriod"/>
            </a:pPr>
            <a:r>
              <a:rPr lang="en-US" sz="7400" dirty="0"/>
              <a:t>Write goal(s) from SP </a:t>
            </a:r>
          </a:p>
          <a:p>
            <a:pPr marL="742950" indent="-742950">
              <a:buFont typeface="+mj-lt"/>
              <a:buAutoNum type="arabicPeriod"/>
            </a:pPr>
            <a:r>
              <a:rPr lang="en-US" sz="7400" dirty="0"/>
              <a:t>List gaps in skills or knowledge</a:t>
            </a:r>
          </a:p>
          <a:p>
            <a:pPr marL="742950" indent="-742950">
              <a:buFont typeface="+mj-lt"/>
              <a:buAutoNum type="arabicPeriod"/>
            </a:pPr>
            <a:r>
              <a:rPr lang="en-US" sz="7400" dirty="0"/>
              <a:t>Research options for learning</a:t>
            </a:r>
          </a:p>
          <a:p>
            <a:pPr marL="742950" indent="-742950">
              <a:buFont typeface="+mj-lt"/>
              <a:buAutoNum type="arabicPeriod"/>
            </a:pPr>
            <a:r>
              <a:rPr lang="en-US" sz="7400" dirty="0"/>
              <a:t>List potential training options </a:t>
            </a:r>
            <a:endParaRPr lang="en-US" sz="2400" dirty="0"/>
          </a:p>
          <a:p>
            <a:endParaRPr lang="en-US" sz="2400" dirty="0"/>
          </a:p>
          <a:p>
            <a:pPr marL="0" indent="0" algn="r">
              <a:buNone/>
            </a:pPr>
            <a:r>
              <a:rPr lang="en-US" sz="4300" u="sng" dirty="0" err="1">
                <a:hlinkClick r:id="rId3"/>
              </a:rPr>
              <a:t>Wokandapix</a:t>
            </a:r>
            <a:r>
              <a:rPr lang="en-US" sz="4300" dirty="0" err="1"/>
              <a:t>-Pixabay</a:t>
            </a:r>
            <a:r>
              <a:rPr lang="en-US" sz="4300" dirty="0"/>
              <a:t> CC0</a:t>
            </a:r>
            <a:r>
              <a:rPr lang="en-US" dirty="0"/>
              <a:t> </a:t>
            </a:r>
            <a:endParaRPr lang="en-US" sz="2400" dirty="0"/>
          </a:p>
        </p:txBody>
      </p:sp>
      <p:pic>
        <p:nvPicPr>
          <p:cNvPr id="5" name="Picture 4" descr="A close up of a measure&#10;&#10;Description generated with high confidence">
            <a:extLst>
              <a:ext uri="{FF2B5EF4-FFF2-40B4-BE49-F238E27FC236}">
                <a16:creationId xmlns:a16="http://schemas.microsoft.com/office/drawing/2014/main" id="{64BAEAAD-7595-461E-8C61-EC5D181C8FCE}"/>
              </a:ext>
            </a:extLst>
          </p:cNvPr>
          <p:cNvPicPr>
            <a:picLocks noChangeAspect="1"/>
          </p:cNvPicPr>
          <p:nvPr/>
        </p:nvPicPr>
        <p:blipFill>
          <a:blip r:embed="rId4"/>
          <a:stretch>
            <a:fillRect/>
          </a:stretch>
        </p:blipFill>
        <p:spPr>
          <a:xfrm>
            <a:off x="5458962" y="2098194"/>
            <a:ext cx="6096000" cy="4057650"/>
          </a:xfrm>
          <a:prstGeom prst="rect">
            <a:avLst/>
          </a:prstGeom>
        </p:spPr>
      </p:pic>
    </p:spTree>
    <p:extLst>
      <p:ext uri="{BB962C8B-B14F-4D97-AF65-F5344CB8AC3E}">
        <p14:creationId xmlns:p14="http://schemas.microsoft.com/office/powerpoint/2010/main" val="257000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928117C-9446-4E7F-AE62-95E0F6DB5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84D30AFB-4D71-48B0-AA00-28EE92363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96A0B76F-8010-4C62-B4B6-C5FC438C0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B36BEBD5-A373-4C8C-8C06-CD8007E22F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9" name="Rectangle 18">
            <a:extLst>
              <a:ext uri="{FF2B5EF4-FFF2-40B4-BE49-F238E27FC236}">
                <a16:creationId xmlns:a16="http://schemas.microsoft.com/office/drawing/2014/main" id="{1A8AF9B1-7D64-4564-969F-CB2B27ED9E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house with trees in the background&#10;&#10;Description generated with very high confidence">
            <a:extLst>
              <a:ext uri="{FF2B5EF4-FFF2-40B4-BE49-F238E27FC236}">
                <a16:creationId xmlns:a16="http://schemas.microsoft.com/office/drawing/2014/main" id="{606994ED-8A6C-4362-9324-DB5D0BB280AA}"/>
              </a:ext>
            </a:extLst>
          </p:cNvPr>
          <p:cNvPicPr>
            <a:picLocks noGrp="1" noChangeAspect="1"/>
          </p:cNvPicPr>
          <p:nvPr>
            <p:ph sz="half" idx="2"/>
          </p:nvPr>
        </p:nvPicPr>
        <p:blipFill rotWithShape="1">
          <a:blip r:embed="rId3"/>
          <a:srcRect t="24754" b="246"/>
          <a:stretch/>
        </p:blipFill>
        <p:spPr>
          <a:xfrm>
            <a:off x="20" y="10"/>
            <a:ext cx="12191980" cy="6857990"/>
          </a:xfrm>
          <a:prstGeom prst="rect">
            <a:avLst/>
          </a:prstGeom>
        </p:spPr>
      </p:pic>
      <p:grpSp>
        <p:nvGrpSpPr>
          <p:cNvPr id="21" name="Group 20">
            <a:extLst>
              <a:ext uri="{FF2B5EF4-FFF2-40B4-BE49-F238E27FC236}">
                <a16:creationId xmlns:a16="http://schemas.microsoft.com/office/drawing/2014/main" id="{8D854759-2D3E-4B54-A780-D84D49E80F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0"/>
            <a:ext cx="3703320" cy="5935132"/>
            <a:chOff x="438068" y="457200"/>
            <a:chExt cx="3703320" cy="5935132"/>
          </a:xfrm>
        </p:grpSpPr>
        <p:sp>
          <p:nvSpPr>
            <p:cNvPr id="22" name="Rectangle 21">
              <a:extLst>
                <a:ext uri="{FF2B5EF4-FFF2-40B4-BE49-F238E27FC236}">
                  <a16:creationId xmlns:a16="http://schemas.microsoft.com/office/drawing/2014/main" id="{459856EA-FC8A-44D1-BC3D-2B8EDD0C86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18067"/>
              <a:ext cx="3702134"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3" name="Rectangle 22">
              <a:extLst>
                <a:ext uri="{FF2B5EF4-FFF2-40B4-BE49-F238E27FC236}">
                  <a16:creationId xmlns:a16="http://schemas.microsoft.com/office/drawing/2014/main" id="{C1038B56-933B-44DD-AF10-63436FCCFB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6DEE3D23-C460-41C3-970B-206C69613BD1}"/>
              </a:ext>
            </a:extLst>
          </p:cNvPr>
          <p:cNvSpPr>
            <a:spLocks noGrp="1"/>
          </p:cNvSpPr>
          <p:nvPr>
            <p:ph type="title"/>
          </p:nvPr>
        </p:nvSpPr>
        <p:spPr>
          <a:xfrm>
            <a:off x="584200" y="1006956"/>
            <a:ext cx="3412067" cy="1372177"/>
          </a:xfrm>
        </p:spPr>
        <p:txBody>
          <a:bodyPr vert="horz" lIns="91440" tIns="45720" rIns="91440" bIns="45720" rtlCol="0" anchor="ctr">
            <a:normAutofit/>
          </a:bodyPr>
          <a:lstStyle/>
          <a:p>
            <a:r>
              <a:rPr lang="en-US" dirty="0"/>
              <a:t>Strategic Track to Certification </a:t>
            </a:r>
          </a:p>
        </p:txBody>
      </p:sp>
      <p:sp>
        <p:nvSpPr>
          <p:cNvPr id="3" name="Content Placeholder 2">
            <a:extLst>
              <a:ext uri="{FF2B5EF4-FFF2-40B4-BE49-F238E27FC236}">
                <a16:creationId xmlns:a16="http://schemas.microsoft.com/office/drawing/2014/main" id="{4987AC89-87BF-4D9D-94D3-37B0DDC37838}"/>
              </a:ext>
            </a:extLst>
          </p:cNvPr>
          <p:cNvSpPr>
            <a:spLocks noGrp="1"/>
          </p:cNvSpPr>
          <p:nvPr>
            <p:ph sz="half" idx="1"/>
          </p:nvPr>
        </p:nvSpPr>
        <p:spPr>
          <a:xfrm>
            <a:off x="581193" y="2438399"/>
            <a:ext cx="3197432" cy="3564467"/>
          </a:xfrm>
        </p:spPr>
        <p:txBody>
          <a:bodyPr vert="horz" lIns="91440" tIns="45720" rIns="91440" bIns="45720" rtlCol="0" anchor="ctr">
            <a:normAutofit fontScale="92500" lnSpcReduction="10000"/>
          </a:bodyPr>
          <a:lstStyle/>
          <a:p>
            <a:r>
              <a:rPr lang="en-US" sz="2400" dirty="0">
                <a:solidFill>
                  <a:schemeClr val="bg1"/>
                </a:solidFill>
              </a:rPr>
              <a:t>Pilot 2018 -19 5 libraries</a:t>
            </a:r>
          </a:p>
          <a:p>
            <a:r>
              <a:rPr lang="en-US" sz="2400" dirty="0">
                <a:solidFill>
                  <a:schemeClr val="bg1"/>
                </a:solidFill>
              </a:rPr>
              <a:t>Option for self-directed, unconventional learning experiences </a:t>
            </a:r>
          </a:p>
          <a:p>
            <a:r>
              <a:rPr lang="en-US" sz="2400" dirty="0">
                <a:solidFill>
                  <a:schemeClr val="bg1"/>
                </a:solidFill>
              </a:rPr>
              <a:t>MSL Commission approved new track August 2019 </a:t>
            </a:r>
          </a:p>
          <a:p>
            <a:r>
              <a:rPr lang="en-US" sz="2400" dirty="0">
                <a:solidFill>
                  <a:schemeClr val="bg1"/>
                </a:solidFill>
              </a:rPr>
              <a:t>Launched April 2021</a:t>
            </a:r>
          </a:p>
        </p:txBody>
      </p:sp>
      <p:sp>
        <p:nvSpPr>
          <p:cNvPr id="14" name="TextBox 13">
            <a:extLst>
              <a:ext uri="{FF2B5EF4-FFF2-40B4-BE49-F238E27FC236}">
                <a16:creationId xmlns:a16="http://schemas.microsoft.com/office/drawing/2014/main" id="{13C9C0FD-48B2-413D-A523-B9A53B322188}"/>
              </a:ext>
            </a:extLst>
          </p:cNvPr>
          <p:cNvSpPr txBox="1"/>
          <p:nvPr/>
        </p:nvSpPr>
        <p:spPr>
          <a:xfrm>
            <a:off x="9014908" y="6002866"/>
            <a:ext cx="2893807" cy="369332"/>
          </a:xfrm>
          <a:prstGeom prst="rect">
            <a:avLst/>
          </a:prstGeom>
          <a:noFill/>
        </p:spPr>
        <p:txBody>
          <a:bodyPr wrap="square" rtlCol="0">
            <a:spAutoFit/>
          </a:bodyPr>
          <a:lstStyle/>
          <a:p>
            <a:r>
              <a:rPr lang="en-US" dirty="0">
                <a:solidFill>
                  <a:schemeClr val="bg1"/>
                </a:solidFill>
              </a:rPr>
              <a:t>MSL – public domain</a:t>
            </a:r>
          </a:p>
        </p:txBody>
      </p:sp>
    </p:spTree>
    <p:extLst>
      <p:ext uri="{BB962C8B-B14F-4D97-AF65-F5344CB8AC3E}">
        <p14:creationId xmlns:p14="http://schemas.microsoft.com/office/powerpoint/2010/main" val="2490421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560996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53D523C-0441-4785-83C1-B374FDF62562}"/>
              </a:ext>
            </a:extLst>
          </p:cNvPr>
          <p:cNvSpPr>
            <a:spLocks noGrp="1"/>
          </p:cNvSpPr>
          <p:nvPr>
            <p:ph type="title"/>
          </p:nvPr>
        </p:nvSpPr>
        <p:spPr>
          <a:xfrm>
            <a:off x="762121" y="960724"/>
            <a:ext cx="4968489" cy="496240"/>
          </a:xfrm>
        </p:spPr>
        <p:txBody>
          <a:bodyPr>
            <a:normAutofit fontScale="90000"/>
          </a:bodyPr>
          <a:lstStyle/>
          <a:p>
            <a:r>
              <a:rPr lang="en-US" dirty="0">
                <a:solidFill>
                  <a:srgbClr val="FFFFFF"/>
                </a:solidFill>
              </a:rPr>
              <a:t>Strategic Track</a:t>
            </a:r>
          </a:p>
        </p:txBody>
      </p:sp>
      <p:sp>
        <p:nvSpPr>
          <p:cNvPr id="14" name="Rectangle 13">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560581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8" y="457200"/>
            <a:ext cx="5600007"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05B0B26-782E-4003-9986-C8BA95E42812}"/>
              </a:ext>
            </a:extLst>
          </p:cNvPr>
          <p:cNvSpPr>
            <a:spLocks noGrp="1"/>
          </p:cNvSpPr>
          <p:nvPr>
            <p:ph idx="1"/>
          </p:nvPr>
        </p:nvSpPr>
        <p:spPr>
          <a:xfrm>
            <a:off x="538619" y="1519174"/>
            <a:ext cx="5460862" cy="4385272"/>
          </a:xfrm>
        </p:spPr>
        <p:txBody>
          <a:bodyPr>
            <a:noAutofit/>
          </a:bodyPr>
          <a:lstStyle/>
          <a:p>
            <a:r>
              <a:rPr lang="en-US" sz="2800" dirty="0">
                <a:solidFill>
                  <a:srgbClr val="FFFFFF"/>
                </a:solidFill>
              </a:rPr>
              <a:t>Must have already earned an MSL certificate</a:t>
            </a:r>
          </a:p>
          <a:p>
            <a:r>
              <a:rPr lang="en-US" sz="2800" dirty="0">
                <a:solidFill>
                  <a:srgbClr val="FFFFFF"/>
                </a:solidFill>
              </a:rPr>
              <a:t>Tethered directly to library goals </a:t>
            </a:r>
          </a:p>
          <a:p>
            <a:r>
              <a:rPr lang="en-US" sz="2800" dirty="0">
                <a:solidFill>
                  <a:srgbClr val="FFFFFF"/>
                </a:solidFill>
              </a:rPr>
              <a:t>The PDP must be submitted </a:t>
            </a:r>
            <a:r>
              <a:rPr lang="en-US" sz="2800">
                <a:solidFill>
                  <a:srgbClr val="FFFFFF"/>
                </a:solidFill>
              </a:rPr>
              <a:t>in Moodle </a:t>
            </a:r>
            <a:r>
              <a:rPr lang="en-US" sz="2800" u="sng" dirty="0">
                <a:solidFill>
                  <a:srgbClr val="FFFFFF"/>
                </a:solidFill>
              </a:rPr>
              <a:t>BEFORE credits are earned &amp; applied </a:t>
            </a:r>
          </a:p>
          <a:p>
            <a:r>
              <a:rPr lang="en-US" sz="2800" dirty="0">
                <a:solidFill>
                  <a:srgbClr val="FFFFFF"/>
                </a:solidFill>
              </a:rPr>
              <a:t>A final report/reflection </a:t>
            </a:r>
          </a:p>
          <a:p>
            <a:r>
              <a:rPr lang="en-US" sz="2800" dirty="0">
                <a:solidFill>
                  <a:srgbClr val="FFFFFF"/>
                </a:solidFill>
              </a:rPr>
              <a:t>4 years to complete </a:t>
            </a:r>
          </a:p>
          <a:p>
            <a:r>
              <a:rPr lang="en-US" sz="2800" dirty="0">
                <a:solidFill>
                  <a:srgbClr val="FFFFFF"/>
                </a:solidFill>
              </a:rPr>
              <a:t>Equivalent of 60+ hours of study</a:t>
            </a:r>
          </a:p>
        </p:txBody>
      </p:sp>
      <p:sp>
        <p:nvSpPr>
          <p:cNvPr id="18" name="Rectangle 17">
            <a:extLst>
              <a:ext uri="{FF2B5EF4-FFF2-40B4-BE49-F238E27FC236}">
                <a16:creationId xmlns:a16="http://schemas.microsoft.com/office/drawing/2014/main" id="{C5F09389-6A8E-46D6-B5F4-A3C55FAE6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9" y="619125"/>
            <a:ext cx="5600006" cy="56070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person, outdoor&#10;&#10;Description generated with high confidence">
            <a:extLst>
              <a:ext uri="{FF2B5EF4-FFF2-40B4-BE49-F238E27FC236}">
                <a16:creationId xmlns:a16="http://schemas.microsoft.com/office/drawing/2014/main" id="{0A1EB813-4002-4D64-A215-7053CD2DFF98}"/>
              </a:ext>
            </a:extLst>
          </p:cNvPr>
          <p:cNvPicPr>
            <a:picLocks noChangeAspect="1"/>
          </p:cNvPicPr>
          <p:nvPr/>
        </p:nvPicPr>
        <p:blipFill>
          <a:blip r:embed="rId3"/>
          <a:stretch>
            <a:fillRect/>
          </a:stretch>
        </p:blipFill>
        <p:spPr>
          <a:xfrm rot="5400000">
            <a:off x="6318132" y="1365366"/>
            <a:ext cx="5555217" cy="4166413"/>
          </a:xfrm>
          <a:prstGeom prst="rect">
            <a:avLst/>
          </a:prstGeom>
        </p:spPr>
      </p:pic>
      <p:sp>
        <p:nvSpPr>
          <p:cNvPr id="11" name="TextBox 10">
            <a:extLst>
              <a:ext uri="{FF2B5EF4-FFF2-40B4-BE49-F238E27FC236}">
                <a16:creationId xmlns:a16="http://schemas.microsoft.com/office/drawing/2014/main" id="{D7D4705E-F5BE-4FEC-BA04-4E2DF11018A2}"/>
              </a:ext>
            </a:extLst>
          </p:cNvPr>
          <p:cNvSpPr txBox="1"/>
          <p:nvPr/>
        </p:nvSpPr>
        <p:spPr>
          <a:xfrm>
            <a:off x="8377181" y="6278018"/>
            <a:ext cx="2893807" cy="369332"/>
          </a:xfrm>
          <a:prstGeom prst="rect">
            <a:avLst/>
          </a:prstGeom>
          <a:noFill/>
        </p:spPr>
        <p:txBody>
          <a:bodyPr wrap="square" rtlCol="0">
            <a:spAutoFit/>
          </a:bodyPr>
          <a:lstStyle/>
          <a:p>
            <a:pPr algn="r"/>
            <a:r>
              <a:rPr lang="en-US" dirty="0"/>
              <a:t>By Jo Flick CC0</a:t>
            </a:r>
          </a:p>
        </p:txBody>
      </p:sp>
    </p:spTree>
    <p:extLst>
      <p:ext uri="{BB962C8B-B14F-4D97-AF65-F5344CB8AC3E}">
        <p14:creationId xmlns:p14="http://schemas.microsoft.com/office/powerpoint/2010/main" val="1085413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560996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653D523C-0441-4785-83C1-B374FDF62562}"/>
              </a:ext>
            </a:extLst>
          </p:cNvPr>
          <p:cNvSpPr>
            <a:spLocks noGrp="1"/>
          </p:cNvSpPr>
          <p:nvPr>
            <p:ph type="title"/>
          </p:nvPr>
        </p:nvSpPr>
        <p:spPr>
          <a:xfrm>
            <a:off x="762121" y="960723"/>
            <a:ext cx="4968489" cy="661559"/>
          </a:xfrm>
        </p:spPr>
        <p:txBody>
          <a:bodyPr>
            <a:normAutofit/>
          </a:bodyPr>
          <a:lstStyle/>
          <a:p>
            <a:r>
              <a:rPr lang="en-US" dirty="0">
                <a:solidFill>
                  <a:srgbClr val="FFFFFF"/>
                </a:solidFill>
              </a:rPr>
              <a:t>Self-Directed Learning</a:t>
            </a:r>
          </a:p>
        </p:txBody>
      </p:sp>
      <p:sp>
        <p:nvSpPr>
          <p:cNvPr id="14" name="Rectangle 13">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560581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8" y="457200"/>
            <a:ext cx="5600007"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05B0B26-782E-4003-9986-C8BA95E42812}"/>
              </a:ext>
            </a:extLst>
          </p:cNvPr>
          <p:cNvSpPr>
            <a:spLocks noGrp="1"/>
          </p:cNvSpPr>
          <p:nvPr>
            <p:ph idx="1"/>
          </p:nvPr>
        </p:nvSpPr>
        <p:spPr>
          <a:xfrm>
            <a:off x="1013053" y="1778696"/>
            <a:ext cx="4565888" cy="3581580"/>
          </a:xfrm>
        </p:spPr>
        <p:txBody>
          <a:bodyPr>
            <a:noAutofit/>
          </a:bodyPr>
          <a:lstStyle/>
          <a:p>
            <a:r>
              <a:rPr lang="en-US" sz="2800" dirty="0">
                <a:solidFill>
                  <a:srgbClr val="FFFFFF"/>
                </a:solidFill>
              </a:rPr>
              <a:t>3 hours of time = 1 credit</a:t>
            </a:r>
          </a:p>
          <a:p>
            <a:r>
              <a:rPr lang="en-US" sz="2800" dirty="0">
                <a:solidFill>
                  <a:srgbClr val="FFFFFF"/>
                </a:solidFill>
              </a:rPr>
              <a:t>Not a requirement of the strategic track</a:t>
            </a:r>
          </a:p>
          <a:p>
            <a:r>
              <a:rPr lang="en-US" sz="2800" dirty="0">
                <a:solidFill>
                  <a:srgbClr val="FFFFFF"/>
                </a:solidFill>
              </a:rPr>
              <a:t>Maximum -20 credits total </a:t>
            </a:r>
          </a:p>
          <a:p>
            <a:r>
              <a:rPr lang="en-US" sz="2800" dirty="0">
                <a:solidFill>
                  <a:srgbClr val="FFFFFF"/>
                </a:solidFill>
              </a:rPr>
              <a:t>MUST BE PLANNED</a:t>
            </a:r>
          </a:p>
        </p:txBody>
      </p:sp>
      <p:sp>
        <p:nvSpPr>
          <p:cNvPr id="18" name="Rectangle 17">
            <a:extLst>
              <a:ext uri="{FF2B5EF4-FFF2-40B4-BE49-F238E27FC236}">
                <a16:creationId xmlns:a16="http://schemas.microsoft.com/office/drawing/2014/main" id="{C5F09389-6A8E-46D6-B5F4-A3C55FAE6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9" y="619125"/>
            <a:ext cx="5600006" cy="56070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person, outdoor&#10;&#10;Description generated with high confidence">
            <a:extLst>
              <a:ext uri="{FF2B5EF4-FFF2-40B4-BE49-F238E27FC236}">
                <a16:creationId xmlns:a16="http://schemas.microsoft.com/office/drawing/2014/main" id="{0A1EB813-4002-4D64-A215-7053CD2DFF98}"/>
              </a:ext>
            </a:extLst>
          </p:cNvPr>
          <p:cNvPicPr>
            <a:picLocks noChangeAspect="1"/>
          </p:cNvPicPr>
          <p:nvPr/>
        </p:nvPicPr>
        <p:blipFill>
          <a:blip r:embed="rId3"/>
          <a:stretch>
            <a:fillRect/>
          </a:stretch>
        </p:blipFill>
        <p:spPr>
          <a:xfrm rot="5400000">
            <a:off x="6318132" y="1365366"/>
            <a:ext cx="5555217" cy="4166413"/>
          </a:xfrm>
          <a:prstGeom prst="rect">
            <a:avLst/>
          </a:prstGeom>
        </p:spPr>
      </p:pic>
      <p:sp>
        <p:nvSpPr>
          <p:cNvPr id="11" name="TextBox 10">
            <a:extLst>
              <a:ext uri="{FF2B5EF4-FFF2-40B4-BE49-F238E27FC236}">
                <a16:creationId xmlns:a16="http://schemas.microsoft.com/office/drawing/2014/main" id="{D7D4705E-F5BE-4FEC-BA04-4E2DF11018A2}"/>
              </a:ext>
            </a:extLst>
          </p:cNvPr>
          <p:cNvSpPr txBox="1"/>
          <p:nvPr/>
        </p:nvSpPr>
        <p:spPr>
          <a:xfrm>
            <a:off x="8377181" y="6278018"/>
            <a:ext cx="2893807" cy="369332"/>
          </a:xfrm>
          <a:prstGeom prst="rect">
            <a:avLst/>
          </a:prstGeom>
          <a:noFill/>
        </p:spPr>
        <p:txBody>
          <a:bodyPr wrap="square" rtlCol="0">
            <a:spAutoFit/>
          </a:bodyPr>
          <a:lstStyle/>
          <a:p>
            <a:pPr algn="r"/>
            <a:r>
              <a:rPr lang="en-US" dirty="0"/>
              <a:t>By Jo Flick CC0</a:t>
            </a:r>
          </a:p>
        </p:txBody>
      </p:sp>
    </p:spTree>
    <p:extLst>
      <p:ext uri="{BB962C8B-B14F-4D97-AF65-F5344CB8AC3E}">
        <p14:creationId xmlns:p14="http://schemas.microsoft.com/office/powerpoint/2010/main" val="2381820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D523C-0441-4785-83C1-B374FDF62562}"/>
              </a:ext>
            </a:extLst>
          </p:cNvPr>
          <p:cNvSpPr>
            <a:spLocks noGrp="1"/>
          </p:cNvSpPr>
          <p:nvPr>
            <p:ph type="title"/>
          </p:nvPr>
        </p:nvSpPr>
        <p:spPr>
          <a:xfrm>
            <a:off x="762121" y="960723"/>
            <a:ext cx="4968489" cy="661559"/>
          </a:xfrm>
        </p:spPr>
        <p:txBody>
          <a:bodyPr>
            <a:normAutofit/>
          </a:bodyPr>
          <a:lstStyle/>
          <a:p>
            <a:r>
              <a:rPr lang="en-US" dirty="0">
                <a:solidFill>
                  <a:srgbClr val="FFFFFF"/>
                </a:solidFill>
              </a:rPr>
              <a:t>Strategic Track</a:t>
            </a:r>
          </a:p>
        </p:txBody>
      </p:sp>
      <p:sp>
        <p:nvSpPr>
          <p:cNvPr id="11" name="TextBox 10">
            <a:extLst>
              <a:ext uri="{FF2B5EF4-FFF2-40B4-BE49-F238E27FC236}">
                <a16:creationId xmlns:a16="http://schemas.microsoft.com/office/drawing/2014/main" id="{D7D4705E-F5BE-4FEC-BA04-4E2DF11018A2}"/>
              </a:ext>
            </a:extLst>
          </p:cNvPr>
          <p:cNvSpPr txBox="1"/>
          <p:nvPr/>
        </p:nvSpPr>
        <p:spPr>
          <a:xfrm>
            <a:off x="8377181" y="6278018"/>
            <a:ext cx="2893807" cy="369332"/>
          </a:xfrm>
          <a:prstGeom prst="rect">
            <a:avLst/>
          </a:prstGeom>
          <a:noFill/>
        </p:spPr>
        <p:txBody>
          <a:bodyPr wrap="square" rtlCol="0">
            <a:spAutoFit/>
          </a:bodyPr>
          <a:lstStyle/>
          <a:p>
            <a:pPr algn="r"/>
            <a:r>
              <a:rPr lang="en-US" dirty="0"/>
              <a:t>MSL learning logo</a:t>
            </a:r>
          </a:p>
        </p:txBody>
      </p:sp>
      <p:sp>
        <p:nvSpPr>
          <p:cNvPr id="6" name="Content Placeholder 5">
            <a:extLst>
              <a:ext uri="{FF2B5EF4-FFF2-40B4-BE49-F238E27FC236}">
                <a16:creationId xmlns:a16="http://schemas.microsoft.com/office/drawing/2014/main" id="{1E0C49B7-2C27-48AB-B5FC-194958B1F319}"/>
              </a:ext>
            </a:extLst>
          </p:cNvPr>
          <p:cNvSpPr>
            <a:spLocks noGrp="1"/>
          </p:cNvSpPr>
          <p:nvPr>
            <p:ph idx="1"/>
          </p:nvPr>
        </p:nvSpPr>
        <p:spPr>
          <a:xfrm>
            <a:off x="581192" y="2180496"/>
            <a:ext cx="5418775" cy="3678303"/>
          </a:xfrm>
        </p:spPr>
        <p:txBody>
          <a:bodyPr>
            <a:normAutofit/>
          </a:bodyPr>
          <a:lstStyle/>
          <a:p>
            <a:r>
              <a:rPr lang="en-US" sz="2800" dirty="0">
                <a:solidFill>
                  <a:schemeClr val="accent3">
                    <a:lumMod val="50000"/>
                  </a:schemeClr>
                </a:solidFill>
              </a:rPr>
              <a:t>60 credits total</a:t>
            </a:r>
          </a:p>
          <a:p>
            <a:r>
              <a:rPr lang="en-US" sz="2800" dirty="0">
                <a:solidFill>
                  <a:schemeClr val="accent3">
                    <a:lumMod val="50000"/>
                  </a:schemeClr>
                </a:solidFill>
              </a:rPr>
              <a:t>Within 4 years – credits expire </a:t>
            </a:r>
          </a:p>
          <a:p>
            <a:r>
              <a:rPr lang="en-US" sz="2800" dirty="0">
                <a:solidFill>
                  <a:schemeClr val="accent3">
                    <a:lumMod val="50000"/>
                  </a:schemeClr>
                </a:solidFill>
              </a:rPr>
              <a:t>No category requirements</a:t>
            </a:r>
          </a:p>
          <a:p>
            <a:r>
              <a:rPr lang="en-US" sz="2800" dirty="0">
                <a:solidFill>
                  <a:schemeClr val="accent3">
                    <a:lumMod val="50000"/>
                  </a:schemeClr>
                </a:solidFill>
              </a:rPr>
              <a:t>Plan may be altered/updated as needed </a:t>
            </a:r>
          </a:p>
          <a:p>
            <a:r>
              <a:rPr lang="en-US" sz="2800" dirty="0">
                <a:solidFill>
                  <a:schemeClr val="accent3">
                    <a:lumMod val="50000"/>
                  </a:schemeClr>
                </a:solidFill>
              </a:rPr>
              <a:t>Consider: 2 tracks in </a:t>
            </a:r>
            <a:r>
              <a:rPr lang="en-US" sz="2800" dirty="0" err="1">
                <a:solidFill>
                  <a:schemeClr val="accent3">
                    <a:lumMod val="50000"/>
                  </a:schemeClr>
                </a:solidFill>
              </a:rPr>
              <a:t>ASPeN</a:t>
            </a:r>
            <a:endParaRPr lang="en-US" dirty="0"/>
          </a:p>
        </p:txBody>
      </p:sp>
      <p:pic>
        <p:nvPicPr>
          <p:cNvPr id="8" name="Picture 7" descr="A close up of a logo&#10;&#10;Description automatically generated">
            <a:extLst>
              <a:ext uri="{FF2B5EF4-FFF2-40B4-BE49-F238E27FC236}">
                <a16:creationId xmlns:a16="http://schemas.microsoft.com/office/drawing/2014/main" id="{FAA83A67-9DE2-41ED-B29D-C1F44CB1DCA3}"/>
              </a:ext>
            </a:extLst>
          </p:cNvPr>
          <p:cNvPicPr>
            <a:picLocks noChangeAspect="1"/>
          </p:cNvPicPr>
          <p:nvPr/>
        </p:nvPicPr>
        <p:blipFill>
          <a:blip r:embed="rId3"/>
          <a:stretch>
            <a:fillRect/>
          </a:stretch>
        </p:blipFill>
        <p:spPr>
          <a:xfrm>
            <a:off x="6588691" y="1162563"/>
            <a:ext cx="4433394" cy="5115455"/>
          </a:xfrm>
          <a:prstGeom prst="rect">
            <a:avLst/>
          </a:prstGeom>
        </p:spPr>
      </p:pic>
    </p:spTree>
    <p:extLst>
      <p:ext uri="{BB962C8B-B14F-4D97-AF65-F5344CB8AC3E}">
        <p14:creationId xmlns:p14="http://schemas.microsoft.com/office/powerpoint/2010/main" val="277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D523C-0441-4785-83C1-B374FDF62562}"/>
              </a:ext>
            </a:extLst>
          </p:cNvPr>
          <p:cNvSpPr>
            <a:spLocks noGrp="1"/>
          </p:cNvSpPr>
          <p:nvPr>
            <p:ph type="title"/>
          </p:nvPr>
        </p:nvSpPr>
        <p:spPr>
          <a:xfrm>
            <a:off x="762121" y="960723"/>
            <a:ext cx="4968489" cy="661559"/>
          </a:xfrm>
        </p:spPr>
        <p:txBody>
          <a:bodyPr>
            <a:normAutofit/>
          </a:bodyPr>
          <a:lstStyle/>
          <a:p>
            <a:r>
              <a:rPr lang="en-US" dirty="0">
                <a:solidFill>
                  <a:srgbClr val="FFFFFF"/>
                </a:solidFill>
              </a:rPr>
              <a:t>Launch  - April 2021</a:t>
            </a:r>
          </a:p>
        </p:txBody>
      </p:sp>
      <p:sp>
        <p:nvSpPr>
          <p:cNvPr id="11" name="TextBox 10">
            <a:extLst>
              <a:ext uri="{FF2B5EF4-FFF2-40B4-BE49-F238E27FC236}">
                <a16:creationId xmlns:a16="http://schemas.microsoft.com/office/drawing/2014/main" id="{D7D4705E-F5BE-4FEC-BA04-4E2DF11018A2}"/>
              </a:ext>
            </a:extLst>
          </p:cNvPr>
          <p:cNvSpPr txBox="1"/>
          <p:nvPr/>
        </p:nvSpPr>
        <p:spPr>
          <a:xfrm>
            <a:off x="8377181" y="6278018"/>
            <a:ext cx="2893807" cy="369332"/>
          </a:xfrm>
          <a:prstGeom prst="rect">
            <a:avLst/>
          </a:prstGeom>
          <a:noFill/>
        </p:spPr>
        <p:txBody>
          <a:bodyPr wrap="square" rtlCol="0">
            <a:spAutoFit/>
          </a:bodyPr>
          <a:lstStyle/>
          <a:p>
            <a:pPr algn="r"/>
            <a:r>
              <a:rPr lang="en-US" dirty="0"/>
              <a:t>MSL learning logo</a:t>
            </a:r>
          </a:p>
        </p:txBody>
      </p:sp>
      <p:sp>
        <p:nvSpPr>
          <p:cNvPr id="6" name="Content Placeholder 5">
            <a:extLst>
              <a:ext uri="{FF2B5EF4-FFF2-40B4-BE49-F238E27FC236}">
                <a16:creationId xmlns:a16="http://schemas.microsoft.com/office/drawing/2014/main" id="{1E0C49B7-2C27-48AB-B5FC-194958B1F319}"/>
              </a:ext>
            </a:extLst>
          </p:cNvPr>
          <p:cNvSpPr>
            <a:spLocks noGrp="1"/>
          </p:cNvSpPr>
          <p:nvPr>
            <p:ph idx="1"/>
          </p:nvPr>
        </p:nvSpPr>
        <p:spPr>
          <a:xfrm>
            <a:off x="581192" y="2180496"/>
            <a:ext cx="5418775" cy="3678303"/>
          </a:xfrm>
        </p:spPr>
        <p:txBody>
          <a:bodyPr>
            <a:normAutofit fontScale="92500" lnSpcReduction="10000"/>
          </a:bodyPr>
          <a:lstStyle/>
          <a:p>
            <a:r>
              <a:rPr lang="en-US" sz="2800" dirty="0">
                <a:solidFill>
                  <a:schemeClr val="accent3">
                    <a:lumMod val="50000"/>
                  </a:schemeClr>
                </a:solidFill>
              </a:rPr>
              <a:t>Enroll in Strategic Track Moodle Course</a:t>
            </a:r>
          </a:p>
          <a:p>
            <a:r>
              <a:rPr lang="en-US" sz="2800" dirty="0">
                <a:solidFill>
                  <a:schemeClr val="accent3">
                    <a:lumMod val="50000"/>
                  </a:schemeClr>
                </a:solidFill>
              </a:rPr>
              <a:t>Select the Strategic Track option in </a:t>
            </a:r>
            <a:r>
              <a:rPr lang="en-US" sz="2800" dirty="0" err="1">
                <a:solidFill>
                  <a:schemeClr val="accent3">
                    <a:lumMod val="50000"/>
                  </a:schemeClr>
                </a:solidFill>
              </a:rPr>
              <a:t>ASPeN</a:t>
            </a:r>
            <a:r>
              <a:rPr lang="en-US" sz="2800" dirty="0">
                <a:solidFill>
                  <a:schemeClr val="accent3">
                    <a:lumMod val="50000"/>
                  </a:schemeClr>
                </a:solidFill>
              </a:rPr>
              <a:t>; get link to enroll from Jo</a:t>
            </a:r>
          </a:p>
          <a:p>
            <a:r>
              <a:rPr lang="en-US" sz="2800" dirty="0">
                <a:solidFill>
                  <a:schemeClr val="accent3">
                    <a:lumMod val="50000"/>
                  </a:schemeClr>
                </a:solidFill>
              </a:rPr>
              <a:t>Complete reporting in Moodle</a:t>
            </a:r>
          </a:p>
          <a:p>
            <a:r>
              <a:rPr lang="en-US" sz="2800" dirty="0">
                <a:solidFill>
                  <a:schemeClr val="accent3">
                    <a:lumMod val="50000"/>
                  </a:schemeClr>
                </a:solidFill>
              </a:rPr>
              <a:t>Data is harvested by MSL staff into </a:t>
            </a:r>
            <a:r>
              <a:rPr lang="en-US" sz="2800" dirty="0" err="1">
                <a:solidFill>
                  <a:schemeClr val="accent3">
                    <a:lumMod val="50000"/>
                  </a:schemeClr>
                </a:solidFill>
              </a:rPr>
              <a:t>ASPeN</a:t>
            </a:r>
            <a:r>
              <a:rPr lang="en-US" sz="2800" dirty="0">
                <a:solidFill>
                  <a:schemeClr val="accent3">
                    <a:lumMod val="50000"/>
                  </a:schemeClr>
                </a:solidFill>
              </a:rPr>
              <a:t> and certificates are awarded in </a:t>
            </a:r>
            <a:r>
              <a:rPr lang="en-US" sz="2800" dirty="0" err="1">
                <a:solidFill>
                  <a:schemeClr val="accent3">
                    <a:lumMod val="50000"/>
                  </a:schemeClr>
                </a:solidFill>
              </a:rPr>
              <a:t>ASPeN</a:t>
            </a:r>
            <a:endParaRPr lang="en-US" sz="2800" dirty="0">
              <a:solidFill>
                <a:schemeClr val="accent3">
                  <a:lumMod val="50000"/>
                </a:schemeClr>
              </a:solidFill>
            </a:endParaRPr>
          </a:p>
        </p:txBody>
      </p:sp>
      <p:pic>
        <p:nvPicPr>
          <p:cNvPr id="8" name="Picture 7" descr="A close up of a logo&#10;&#10;Description automatically generated">
            <a:extLst>
              <a:ext uri="{FF2B5EF4-FFF2-40B4-BE49-F238E27FC236}">
                <a16:creationId xmlns:a16="http://schemas.microsoft.com/office/drawing/2014/main" id="{FAA83A67-9DE2-41ED-B29D-C1F44CB1DCA3}"/>
              </a:ext>
            </a:extLst>
          </p:cNvPr>
          <p:cNvPicPr>
            <a:picLocks noChangeAspect="1"/>
          </p:cNvPicPr>
          <p:nvPr/>
        </p:nvPicPr>
        <p:blipFill>
          <a:blip r:embed="rId3"/>
          <a:stretch>
            <a:fillRect/>
          </a:stretch>
        </p:blipFill>
        <p:spPr>
          <a:xfrm>
            <a:off x="6588691" y="1162563"/>
            <a:ext cx="4433394" cy="5115455"/>
          </a:xfrm>
          <a:prstGeom prst="rect">
            <a:avLst/>
          </a:prstGeom>
        </p:spPr>
      </p:pic>
    </p:spTree>
    <p:extLst>
      <p:ext uri="{BB962C8B-B14F-4D97-AF65-F5344CB8AC3E}">
        <p14:creationId xmlns:p14="http://schemas.microsoft.com/office/powerpoint/2010/main" val="353596623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16828</TotalTime>
  <Words>2140</Words>
  <Application>Microsoft Office PowerPoint</Application>
  <PresentationFormat>Widescreen</PresentationFormat>
  <Paragraphs>113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Gill Sans MT</vt:lpstr>
      <vt:lpstr>Wingdings 2</vt:lpstr>
      <vt:lpstr>Dividend</vt:lpstr>
      <vt:lpstr>The Strategic Track  to MSL certification </vt:lpstr>
      <vt:lpstr>Today </vt:lpstr>
      <vt:lpstr>A professional Development Plan is a road map…</vt:lpstr>
      <vt:lpstr>Your LIBRARY’s STRATEGIC PLAN – to – PDP </vt:lpstr>
      <vt:lpstr>Strategic Track to Certification </vt:lpstr>
      <vt:lpstr>Strategic Track</vt:lpstr>
      <vt:lpstr>Self-Directed Learning</vt:lpstr>
      <vt:lpstr>Strategic Track</vt:lpstr>
      <vt:lpstr>Launch  - April 2021</vt:lpstr>
      <vt:lpstr>Joann Flick   jflick@mt.gov or your favorite MSL Consulting Librarian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Development Plans</dc:title>
  <dc:creator>Joann Flick</dc:creator>
  <cp:lastModifiedBy>Joann Flick</cp:lastModifiedBy>
  <cp:revision>26</cp:revision>
  <dcterms:created xsi:type="dcterms:W3CDTF">2019-04-08T15:42:10Z</dcterms:created>
  <dcterms:modified xsi:type="dcterms:W3CDTF">2021-06-03T16:43:44Z</dcterms:modified>
</cp:coreProperties>
</file>